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0080625" cy="7559675"/>
  <p:notesSz cx="7315200" cy="96012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49" userDrawn="1">
          <p15:clr>
            <a:srgbClr val="A4A3A4"/>
          </p15:clr>
        </p15:guide>
        <p15:guide id="2" pos="2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749"/>
        <p:guide pos="2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image" Target="../media/image1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image" Target="../media/image1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image" Target="../media/image1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image" Target="../media/image1.emf"/><Relationship Id="rId4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8.emf"/><Relationship Id="rId1" Type="http://schemas.openxmlformats.org/officeDocument/2006/relationships/image" Target="../media/image1.emf"/><Relationship Id="rId5" Type="http://schemas.openxmlformats.org/officeDocument/2006/relationships/image" Target="../media/image18.emf"/><Relationship Id="rId4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8.emf"/><Relationship Id="rId1" Type="http://schemas.openxmlformats.org/officeDocument/2006/relationships/image" Target="../media/image1.emf"/><Relationship Id="rId5" Type="http://schemas.openxmlformats.org/officeDocument/2006/relationships/image" Target="../media/image18.emf"/><Relationship Id="rId4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8.emf"/><Relationship Id="rId1" Type="http://schemas.openxmlformats.org/officeDocument/2006/relationships/image" Target="../media/image1.emf"/><Relationship Id="rId4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8.emf"/><Relationship Id="rId1" Type="http://schemas.openxmlformats.org/officeDocument/2006/relationships/image" Target="../media/image1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8.emf"/><Relationship Id="rId1" Type="http://schemas.openxmlformats.org/officeDocument/2006/relationships/image" Target="../media/image1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8.emf"/><Relationship Id="rId1" Type="http://schemas.openxmlformats.org/officeDocument/2006/relationships/image" Target="../media/image1.emf"/><Relationship Id="rId4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1.emf"/><Relationship Id="rId4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8888" y="728663"/>
            <a:ext cx="4795837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32118" y="4559662"/>
            <a:ext cx="5850965" cy="431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173506" cy="47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140200" y="0"/>
            <a:ext cx="3173506" cy="47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120837"/>
            <a:ext cx="3173506" cy="47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140200" y="9120837"/>
            <a:ext cx="3173506" cy="47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AED00DA4-F0B1-4F9C-84AD-0C73CBB0B68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A3714C-DCB2-4FE9-85DE-0786C1AF190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31B5A9-4C93-40FC-B6A0-A040E0F0162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17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4B9F27-DA18-4A97-897C-4D96A0C4816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A38ABF-FF92-498C-AF63-7A5F729578D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37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55BCF2-4C7C-4146-B335-0C334ECDB59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169D80-032A-49F1-B5EC-55D70348D274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B2E74E-5EC5-462F-BEB4-45429EF1DA4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C95914-0E5C-4821-94CC-5196D40EEF6B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0D8F90-A6BF-4D42-9E95-148A8C81BB3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8A291E-C6E5-4C8C-9422-8AFB38CFB3B5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4E6967-77BF-497E-9B45-2F65CC4C4AF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7F548C4-7F4F-4DB9-821C-AD23860D5B0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CCFD1B-7448-4B32-A94F-666F470AE2E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45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6A57B4-3974-46E2-AEBD-58B2AE8959BB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56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C6223F-084A-49CD-A509-0F7B68B7F0B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66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12E8B8-69A7-4CF7-95C1-605C30E5E2F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1AF0E0-F8A2-485A-B3A8-D5DE607F808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C58A538-B297-4C08-97E7-6058058D1C1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8096C8-34CA-49F9-A750-3A2300544E1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8" y="4559662"/>
            <a:ext cx="5852459" cy="432023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0A688D-2AE4-4338-8455-DA50EAC66F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35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AB7774-8B2E-42B3-93E9-449ED2BE7B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747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31DB9B-F151-416C-B052-D04EC1D9CE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705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56ADDF-2E2B-4613-ABBC-AA38D5A53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402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7E8DC07-E916-4B7C-A599-43A55281C2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02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81D3BBD-EC05-44E7-9CD6-35C417E6A9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03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C98C473-6010-48A7-9637-DC568CC86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243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D58A4A-E064-4BD7-B8A2-7C1E3F26F2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05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1C3C45-2D9B-4FD6-AA74-9A91CF4061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81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4F9B8CB-BD78-49D1-B726-6DC47DD9BE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7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DAA078-48F6-4186-B176-2D5AF71189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28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8991A739-796A-4521-9156-ADEC3AF4267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4a"/><Relationship Id="rId7" Type="http://schemas.openxmlformats.org/officeDocument/2006/relationships/image" Target="../media/image1.emf"/><Relationship Id="rId2" Type="http://schemas.microsoft.com/office/2007/relationships/media" Target="../media/media1.m4a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12.emf"/><Relationship Id="rId3" Type="http://schemas.openxmlformats.org/officeDocument/2006/relationships/audio" Target="../media/media10.m4a"/><Relationship Id="rId7" Type="http://schemas.openxmlformats.org/officeDocument/2006/relationships/image" Target="../media/image1.emf"/><Relationship Id="rId12" Type="http://schemas.openxmlformats.org/officeDocument/2006/relationships/oleObject" Target="../embeddings/oleObject25.bin"/><Relationship Id="rId2" Type="http://schemas.microsoft.com/office/2007/relationships/media" Target="../media/media10.m4a"/><Relationship Id="rId16" Type="http://schemas.openxmlformats.org/officeDocument/2006/relationships/image" Target="../media/image2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11.emf"/><Relationship Id="rId5" Type="http://schemas.openxmlformats.org/officeDocument/2006/relationships/notesSlide" Target="../notesSlides/notesSlide10.xml"/><Relationship Id="rId15" Type="http://schemas.openxmlformats.org/officeDocument/2006/relationships/image" Target="../media/image13.emf"/><Relationship Id="rId10" Type="http://schemas.openxmlformats.org/officeDocument/2006/relationships/oleObject" Target="../embeddings/oleObject24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emf"/><Relationship Id="rId1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14.emf"/><Relationship Id="rId3" Type="http://schemas.openxmlformats.org/officeDocument/2006/relationships/audio" Target="../media/media11.m4a"/><Relationship Id="rId7" Type="http://schemas.openxmlformats.org/officeDocument/2006/relationships/image" Target="../media/image1.emf"/><Relationship Id="rId12" Type="http://schemas.openxmlformats.org/officeDocument/2006/relationships/oleObject" Target="../embeddings/oleObject30.bin"/><Relationship Id="rId2" Type="http://schemas.microsoft.com/office/2007/relationships/media" Target="../media/media11.m4a"/><Relationship Id="rId16" Type="http://schemas.openxmlformats.org/officeDocument/2006/relationships/image" Target="../media/image2.png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11.emf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29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emf"/><Relationship Id="rId14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16.emf"/><Relationship Id="rId3" Type="http://schemas.openxmlformats.org/officeDocument/2006/relationships/audio" Target="../media/media12.m4a"/><Relationship Id="rId7" Type="http://schemas.openxmlformats.org/officeDocument/2006/relationships/image" Target="../media/image1.emf"/><Relationship Id="rId12" Type="http://schemas.openxmlformats.org/officeDocument/2006/relationships/oleObject" Target="../embeddings/oleObject35.bin"/><Relationship Id="rId2" Type="http://schemas.microsoft.com/office/2007/relationships/media" Target="../media/media12.m4a"/><Relationship Id="rId16" Type="http://schemas.openxmlformats.org/officeDocument/2006/relationships/image" Target="../media/image2.png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11.emf"/><Relationship Id="rId5" Type="http://schemas.openxmlformats.org/officeDocument/2006/relationships/notesSlide" Target="../notesSlides/notesSlide12.xml"/><Relationship Id="rId15" Type="http://schemas.openxmlformats.org/officeDocument/2006/relationships/image" Target="../media/image17.emf"/><Relationship Id="rId10" Type="http://schemas.openxmlformats.org/officeDocument/2006/relationships/oleObject" Target="../embeddings/oleObject34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emf"/><Relationship Id="rId14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13" Type="http://schemas.openxmlformats.org/officeDocument/2006/relationships/image" Target="../media/image18.emf"/><Relationship Id="rId3" Type="http://schemas.openxmlformats.org/officeDocument/2006/relationships/audio" Target="../media/media13.m4a"/><Relationship Id="rId7" Type="http://schemas.openxmlformats.org/officeDocument/2006/relationships/image" Target="../media/image1.emf"/><Relationship Id="rId12" Type="http://schemas.openxmlformats.org/officeDocument/2006/relationships/oleObject" Target="../embeddings/oleObject40.bin"/><Relationship Id="rId2" Type="http://schemas.microsoft.com/office/2007/relationships/media" Target="../media/media13.m4a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11.emf"/><Relationship Id="rId5" Type="http://schemas.openxmlformats.org/officeDocument/2006/relationships/notesSlide" Target="../notesSlides/notesSlide13.xml"/><Relationship Id="rId10" Type="http://schemas.openxmlformats.org/officeDocument/2006/relationships/oleObject" Target="../embeddings/oleObject39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emf"/><Relationship Id="rId1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20.emf"/><Relationship Id="rId3" Type="http://schemas.openxmlformats.org/officeDocument/2006/relationships/audio" Target="../media/media14.m4a"/><Relationship Id="rId7" Type="http://schemas.openxmlformats.org/officeDocument/2006/relationships/image" Target="../media/image1.emf"/><Relationship Id="rId12" Type="http://schemas.openxmlformats.org/officeDocument/2006/relationships/oleObject" Target="../embeddings/oleObject44.bin"/><Relationship Id="rId2" Type="http://schemas.microsoft.com/office/2007/relationships/media" Target="../media/media14.m4a"/><Relationship Id="rId16" Type="http://schemas.openxmlformats.org/officeDocument/2006/relationships/image" Target="../media/image2.png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19.emf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18.emf"/><Relationship Id="rId10" Type="http://schemas.openxmlformats.org/officeDocument/2006/relationships/oleObject" Target="../embeddings/oleObject43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emf"/><Relationship Id="rId14" Type="http://schemas.openxmlformats.org/officeDocument/2006/relationships/oleObject" Target="../embeddings/oleObject4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22.emf"/><Relationship Id="rId3" Type="http://schemas.openxmlformats.org/officeDocument/2006/relationships/audio" Target="../media/media15.m4a"/><Relationship Id="rId7" Type="http://schemas.openxmlformats.org/officeDocument/2006/relationships/image" Target="../media/image1.emf"/><Relationship Id="rId12" Type="http://schemas.openxmlformats.org/officeDocument/2006/relationships/oleObject" Target="../embeddings/oleObject49.bin"/><Relationship Id="rId2" Type="http://schemas.microsoft.com/office/2007/relationships/media" Target="../media/media15.m4a"/><Relationship Id="rId16" Type="http://schemas.openxmlformats.org/officeDocument/2006/relationships/image" Target="../media/image2.png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21.emf"/><Relationship Id="rId5" Type="http://schemas.openxmlformats.org/officeDocument/2006/relationships/notesSlide" Target="../notesSlides/notesSlide15.xml"/><Relationship Id="rId15" Type="http://schemas.openxmlformats.org/officeDocument/2006/relationships/image" Target="../media/image18.emf"/><Relationship Id="rId10" Type="http://schemas.openxmlformats.org/officeDocument/2006/relationships/oleObject" Target="../embeddings/oleObject48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emf"/><Relationship Id="rId14" Type="http://schemas.openxmlformats.org/officeDocument/2006/relationships/oleObject" Target="../embeddings/oleObject5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18.emf"/><Relationship Id="rId3" Type="http://schemas.openxmlformats.org/officeDocument/2006/relationships/audio" Target="../media/media16.m4a"/><Relationship Id="rId7" Type="http://schemas.openxmlformats.org/officeDocument/2006/relationships/image" Target="../media/image1.emf"/><Relationship Id="rId12" Type="http://schemas.openxmlformats.org/officeDocument/2006/relationships/oleObject" Target="../embeddings/oleObject54.bin"/><Relationship Id="rId2" Type="http://schemas.microsoft.com/office/2007/relationships/media" Target="../media/media16.m4a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23.emf"/><Relationship Id="rId5" Type="http://schemas.openxmlformats.org/officeDocument/2006/relationships/notesSlide" Target="../notesSlides/notesSlide16.xml"/><Relationship Id="rId10" Type="http://schemas.openxmlformats.org/officeDocument/2006/relationships/oleObject" Target="../embeddings/oleObject53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emf"/><Relationship Id="rId1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24.emf"/><Relationship Id="rId3" Type="http://schemas.openxmlformats.org/officeDocument/2006/relationships/audio" Target="../media/media17.m4a"/><Relationship Id="rId7" Type="http://schemas.openxmlformats.org/officeDocument/2006/relationships/image" Target="../media/image1.emf"/><Relationship Id="rId12" Type="http://schemas.openxmlformats.org/officeDocument/2006/relationships/oleObject" Target="../embeddings/oleObject58.bin"/><Relationship Id="rId2" Type="http://schemas.microsoft.com/office/2007/relationships/media" Target="../media/media17.m4a"/><Relationship Id="rId16" Type="http://schemas.openxmlformats.org/officeDocument/2006/relationships/image" Target="../media/image2.png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23.emf"/><Relationship Id="rId5" Type="http://schemas.openxmlformats.org/officeDocument/2006/relationships/notesSlide" Target="../notesSlides/notesSlide17.xml"/><Relationship Id="rId15" Type="http://schemas.openxmlformats.org/officeDocument/2006/relationships/image" Target="../media/image25.emf"/><Relationship Id="rId10" Type="http://schemas.openxmlformats.org/officeDocument/2006/relationships/oleObject" Target="../embeddings/oleObject57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emf"/><Relationship Id="rId14" Type="http://schemas.openxmlformats.org/officeDocument/2006/relationships/oleObject" Target="../embeddings/oleObject5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26.emf"/><Relationship Id="rId3" Type="http://schemas.openxmlformats.org/officeDocument/2006/relationships/audio" Target="../media/media18.m4a"/><Relationship Id="rId7" Type="http://schemas.openxmlformats.org/officeDocument/2006/relationships/image" Target="../media/image1.emf"/><Relationship Id="rId12" Type="http://schemas.openxmlformats.org/officeDocument/2006/relationships/oleObject" Target="../embeddings/oleObject63.bin"/><Relationship Id="rId2" Type="http://schemas.microsoft.com/office/2007/relationships/media" Target="../media/media18.m4a"/><Relationship Id="rId16" Type="http://schemas.openxmlformats.org/officeDocument/2006/relationships/image" Target="../media/image2.png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23.emf"/><Relationship Id="rId5" Type="http://schemas.openxmlformats.org/officeDocument/2006/relationships/notesSlide" Target="../notesSlides/notesSlide18.xml"/><Relationship Id="rId15" Type="http://schemas.openxmlformats.org/officeDocument/2006/relationships/image" Target="../media/image27.emf"/><Relationship Id="rId10" Type="http://schemas.openxmlformats.org/officeDocument/2006/relationships/oleObject" Target="../embeddings/oleObject62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emf"/><Relationship Id="rId14" Type="http://schemas.openxmlformats.org/officeDocument/2006/relationships/oleObject" Target="../embeddings/oleObject6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26.emf"/><Relationship Id="rId3" Type="http://schemas.openxmlformats.org/officeDocument/2006/relationships/audio" Target="../media/media19.m4a"/><Relationship Id="rId7" Type="http://schemas.openxmlformats.org/officeDocument/2006/relationships/image" Target="../media/image1.emf"/><Relationship Id="rId12" Type="http://schemas.openxmlformats.org/officeDocument/2006/relationships/oleObject" Target="../embeddings/oleObject68.bin"/><Relationship Id="rId2" Type="http://schemas.microsoft.com/office/2007/relationships/media" Target="../media/media19.m4a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23.emf"/><Relationship Id="rId5" Type="http://schemas.openxmlformats.org/officeDocument/2006/relationships/notesSlide" Target="../notesSlides/notesSlide19.xml"/><Relationship Id="rId10" Type="http://schemas.openxmlformats.org/officeDocument/2006/relationships/oleObject" Target="../embeddings/oleObject67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emf"/><Relationship Id="rId1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4a"/><Relationship Id="rId7" Type="http://schemas.openxmlformats.org/officeDocument/2006/relationships/image" Target="../media/image1.emf"/><Relationship Id="rId2" Type="http://schemas.microsoft.com/office/2007/relationships/media" Target="../media/media2.m4a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image" Target="../media/image1.emf"/><Relationship Id="rId2" Type="http://schemas.microsoft.com/office/2007/relationships/media" Target="../media/media3.m4a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audio" Target="../media/media4.m4a"/><Relationship Id="rId7" Type="http://schemas.openxmlformats.org/officeDocument/2006/relationships/image" Target="../media/image1.emf"/><Relationship Id="rId12" Type="http://schemas.openxmlformats.org/officeDocument/2006/relationships/image" Target="../media/image2.png"/><Relationship Id="rId2" Type="http://schemas.microsoft.com/office/2007/relationships/media" Target="../media/media4.m4a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4.emf"/><Relationship Id="rId5" Type="http://schemas.openxmlformats.org/officeDocument/2006/relationships/notesSlide" Target="../notesSlides/notesSlide4.xml"/><Relationship Id="rId10" Type="http://schemas.openxmlformats.org/officeDocument/2006/relationships/oleObject" Target="../embeddings/oleObject6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audio" Target="../media/media5.m4a"/><Relationship Id="rId7" Type="http://schemas.openxmlformats.org/officeDocument/2006/relationships/image" Target="../media/image1.emf"/><Relationship Id="rId12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6.emf"/><Relationship Id="rId5" Type="http://schemas.openxmlformats.org/officeDocument/2006/relationships/notesSlide" Target="../notesSlides/notesSlide5.xml"/><Relationship Id="rId10" Type="http://schemas.openxmlformats.org/officeDocument/2006/relationships/oleObject" Target="../embeddings/oleObject9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audio" Target="../media/media6.m4a"/><Relationship Id="rId7" Type="http://schemas.openxmlformats.org/officeDocument/2006/relationships/image" Target="../media/image1.emf"/><Relationship Id="rId12" Type="http://schemas.openxmlformats.org/officeDocument/2006/relationships/image" Target="../media/image2.png"/><Relationship Id="rId2" Type="http://schemas.microsoft.com/office/2007/relationships/media" Target="../media/media6.m4a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8.emf"/><Relationship Id="rId5" Type="http://schemas.openxmlformats.org/officeDocument/2006/relationships/notesSlide" Target="../notesSlides/notesSlide6.xml"/><Relationship Id="rId10" Type="http://schemas.openxmlformats.org/officeDocument/2006/relationships/oleObject" Target="../embeddings/oleObject12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audio" Target="../media/media7.m4a"/><Relationship Id="rId7" Type="http://schemas.openxmlformats.org/officeDocument/2006/relationships/image" Target="../media/image1.emf"/><Relationship Id="rId2" Type="http://schemas.microsoft.com/office/2007/relationships/media" Target="../media/media7.m4a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0.emf"/><Relationship Id="rId3" Type="http://schemas.openxmlformats.org/officeDocument/2006/relationships/audio" Target="../media/media8.m4a"/><Relationship Id="rId7" Type="http://schemas.openxmlformats.org/officeDocument/2006/relationships/image" Target="../media/image1.emf"/><Relationship Id="rId12" Type="http://schemas.openxmlformats.org/officeDocument/2006/relationships/oleObject" Target="../embeddings/oleObject18.bin"/><Relationship Id="rId2" Type="http://schemas.microsoft.com/office/2007/relationships/media" Target="../media/media8.m4a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9.emf"/><Relationship Id="rId5" Type="http://schemas.openxmlformats.org/officeDocument/2006/relationships/notesSlide" Target="../notesSlides/notesSlide8.xml"/><Relationship Id="rId10" Type="http://schemas.openxmlformats.org/officeDocument/2006/relationships/oleObject" Target="../embeddings/oleObject17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emf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audio" Target="../media/media9.m4a"/><Relationship Id="rId7" Type="http://schemas.openxmlformats.org/officeDocument/2006/relationships/image" Target="../media/image1.emf"/><Relationship Id="rId12" Type="http://schemas.openxmlformats.org/officeDocument/2006/relationships/image" Target="../media/image2.png"/><Relationship Id="rId2" Type="http://schemas.microsoft.com/office/2007/relationships/media" Target="../media/media9.m4a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1.emf"/><Relationship Id="rId5" Type="http://schemas.openxmlformats.org/officeDocument/2006/relationships/notesSlide" Target="../notesSlides/notesSlide9.xml"/><Relationship Id="rId10" Type="http://schemas.openxmlformats.org/officeDocument/2006/relationships/oleObject" Target="../embeddings/oleObject21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65125" y="457200"/>
            <a:ext cx="9326563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 dirty="0"/>
              <a:t>Determine the current through each resistor, the total current and the voltage across each resistor.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sz="2800" dirty="0"/>
              <a:t>				</a:t>
            </a:r>
            <a:r>
              <a:rPr lang="en-US" altLang="en-US" sz="2800" i="1" dirty="0"/>
              <a:t>R</a:t>
            </a:r>
            <a:r>
              <a:rPr lang="en-US" altLang="en-US" sz="2800" i="1" baseline="-33000" dirty="0"/>
              <a:t>1</a:t>
            </a:r>
            <a:r>
              <a:rPr lang="en-US" altLang="en-US" sz="2800" dirty="0"/>
              <a:t>				</a:t>
            </a:r>
            <a:r>
              <a:rPr lang="en-US" altLang="en-US" sz="2800" i="1" dirty="0"/>
              <a:t>R</a:t>
            </a:r>
            <a:r>
              <a:rPr lang="en-US" altLang="en-US" sz="2800" i="1" baseline="-33000" dirty="0"/>
              <a:t>2</a:t>
            </a:r>
          </a:p>
          <a:p>
            <a:endParaRPr lang="en-US" altLang="en-US" sz="2800" dirty="0"/>
          </a:p>
          <a:p>
            <a:endParaRPr lang="en-US" altLang="en-US" sz="2800" dirty="0"/>
          </a:p>
          <a:p>
            <a:r>
              <a:rPr lang="en-US" altLang="en-US" sz="2800" dirty="0"/>
              <a:t>							</a:t>
            </a:r>
            <a:r>
              <a:rPr lang="en-US" altLang="en-US" sz="2800" i="1" dirty="0"/>
              <a:t>R</a:t>
            </a:r>
            <a:r>
              <a:rPr lang="en-US" altLang="en-US" sz="2800" i="1" baseline="-33000" dirty="0"/>
              <a:t>3</a:t>
            </a:r>
          </a:p>
          <a:p>
            <a:r>
              <a:rPr lang="en-US" altLang="en-US" sz="2800" dirty="0"/>
              <a:t>	</a:t>
            </a:r>
            <a:r>
              <a:rPr lang="en-US" altLang="en-US" sz="2800" dirty="0" smtClean="0"/>
              <a:t>      </a:t>
            </a:r>
            <a:r>
              <a:rPr lang="en-US" altLang="en-US" sz="2800" i="1" dirty="0" smtClean="0"/>
              <a:t>V</a:t>
            </a:r>
            <a:r>
              <a:rPr lang="en-US" altLang="en-US" sz="2800" i="1" baseline="-33000" dirty="0" smtClean="0"/>
              <a:t>B</a:t>
            </a:r>
            <a:endParaRPr lang="en-US" altLang="en-US" sz="2800" i="1" baseline="-33000" dirty="0"/>
          </a:p>
          <a:p>
            <a:endParaRPr lang="en-US" altLang="en-US" sz="2800" dirty="0" smtClean="0"/>
          </a:p>
          <a:p>
            <a:endParaRPr lang="en-US" altLang="en-US" sz="2800" dirty="0"/>
          </a:p>
          <a:p>
            <a:r>
              <a:rPr lang="en-US" altLang="en-US" sz="2800" dirty="0"/>
              <a:t>				</a:t>
            </a:r>
            <a:r>
              <a:rPr lang="en-US" altLang="en-US" sz="2800" i="1" dirty="0"/>
              <a:t>R</a:t>
            </a:r>
            <a:r>
              <a:rPr lang="en-US" altLang="en-US" sz="2800" i="1" baseline="-33000" dirty="0"/>
              <a:t>4</a:t>
            </a:r>
            <a:r>
              <a:rPr lang="en-US" altLang="en-US" sz="2800" dirty="0"/>
              <a:t>				</a:t>
            </a:r>
            <a:r>
              <a:rPr lang="en-US" altLang="en-US" sz="2800" i="1" dirty="0"/>
              <a:t>R</a:t>
            </a:r>
            <a:r>
              <a:rPr lang="en-US" altLang="en-US" sz="2800" i="1" baseline="-33000" dirty="0"/>
              <a:t>5</a:t>
            </a:r>
          </a:p>
          <a:p>
            <a:endParaRPr lang="en-US" altLang="en-US" sz="2800" dirty="0"/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1995488" y="4022725"/>
            <a:ext cx="731837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2178050" y="4206875"/>
            <a:ext cx="365125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2360613" y="3106738"/>
            <a:ext cx="1587" cy="917575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V="1">
            <a:off x="2360613" y="4203700"/>
            <a:ext cx="1587" cy="735013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2360613" y="3108325"/>
            <a:ext cx="9144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3275013" y="2925763"/>
            <a:ext cx="912812" cy="363537"/>
            <a:chOff x="2063" y="1843"/>
            <a:chExt cx="575" cy="229"/>
          </a:xfrm>
        </p:grpSpPr>
        <p:sp>
          <p:nvSpPr>
            <p:cNvPr id="3080" name="Line 8"/>
            <p:cNvSpPr>
              <a:spLocks noChangeShapeType="1"/>
            </p:cNvSpPr>
            <p:nvPr/>
          </p:nvSpPr>
          <p:spPr bwMode="auto">
            <a:xfrm flipV="1">
              <a:off x="2063" y="1842"/>
              <a:ext cx="47" cy="116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Line 9"/>
            <p:cNvSpPr>
              <a:spLocks noChangeShapeType="1"/>
            </p:cNvSpPr>
            <p:nvPr/>
          </p:nvSpPr>
          <p:spPr bwMode="auto">
            <a:xfrm flipH="1" flipV="1">
              <a:off x="2110" y="1843"/>
              <a:ext cx="97" cy="23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Line 10"/>
            <p:cNvSpPr>
              <a:spLocks noChangeShapeType="1"/>
            </p:cNvSpPr>
            <p:nvPr/>
          </p:nvSpPr>
          <p:spPr bwMode="auto">
            <a:xfrm flipH="1">
              <a:off x="2206" y="1843"/>
              <a:ext cx="97" cy="229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 flipH="1" flipV="1">
              <a:off x="2493" y="1843"/>
              <a:ext cx="98" cy="23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 flipH="1">
              <a:off x="2590" y="1958"/>
              <a:ext cx="49" cy="114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3"/>
            <p:cNvSpPr>
              <a:spLocks noChangeShapeType="1"/>
            </p:cNvSpPr>
            <p:nvPr/>
          </p:nvSpPr>
          <p:spPr bwMode="auto">
            <a:xfrm flipH="1" flipV="1">
              <a:off x="2301" y="1843"/>
              <a:ext cx="97" cy="23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4"/>
            <p:cNvSpPr>
              <a:spLocks noChangeShapeType="1"/>
            </p:cNvSpPr>
            <p:nvPr/>
          </p:nvSpPr>
          <p:spPr bwMode="auto">
            <a:xfrm flipH="1">
              <a:off x="2397" y="1843"/>
              <a:ext cx="97" cy="229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4189413" y="3108325"/>
            <a:ext cx="18288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6018213" y="2925763"/>
            <a:ext cx="912812" cy="363537"/>
            <a:chOff x="3791" y="1843"/>
            <a:chExt cx="575" cy="229"/>
          </a:xfrm>
        </p:grpSpPr>
        <p:sp>
          <p:nvSpPr>
            <p:cNvPr id="3089" name="Line 17"/>
            <p:cNvSpPr>
              <a:spLocks noChangeShapeType="1"/>
            </p:cNvSpPr>
            <p:nvPr/>
          </p:nvSpPr>
          <p:spPr bwMode="auto">
            <a:xfrm flipV="1">
              <a:off x="3791" y="1842"/>
              <a:ext cx="47" cy="116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18"/>
            <p:cNvSpPr>
              <a:spLocks noChangeShapeType="1"/>
            </p:cNvSpPr>
            <p:nvPr/>
          </p:nvSpPr>
          <p:spPr bwMode="auto">
            <a:xfrm flipH="1" flipV="1">
              <a:off x="3838" y="1843"/>
              <a:ext cx="97" cy="23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 flipH="1">
              <a:off x="3934" y="1843"/>
              <a:ext cx="97" cy="229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 flipH="1" flipV="1">
              <a:off x="4221" y="1843"/>
              <a:ext cx="98" cy="23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21"/>
            <p:cNvSpPr>
              <a:spLocks noChangeShapeType="1"/>
            </p:cNvSpPr>
            <p:nvPr/>
          </p:nvSpPr>
          <p:spPr bwMode="auto">
            <a:xfrm flipH="1">
              <a:off x="4318" y="1958"/>
              <a:ext cx="49" cy="114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2"/>
            <p:cNvSpPr>
              <a:spLocks noChangeShapeType="1"/>
            </p:cNvSpPr>
            <p:nvPr/>
          </p:nvSpPr>
          <p:spPr bwMode="auto">
            <a:xfrm flipH="1" flipV="1">
              <a:off x="4029" y="1843"/>
              <a:ext cx="97" cy="23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23"/>
            <p:cNvSpPr>
              <a:spLocks noChangeShapeType="1"/>
            </p:cNvSpPr>
            <p:nvPr/>
          </p:nvSpPr>
          <p:spPr bwMode="auto">
            <a:xfrm flipH="1">
              <a:off x="4125" y="1843"/>
              <a:ext cx="97" cy="229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96" name="Group 24"/>
          <p:cNvGrpSpPr>
            <a:grpSpLocks/>
          </p:cNvGrpSpPr>
          <p:nvPr/>
        </p:nvGrpSpPr>
        <p:grpSpPr bwMode="auto">
          <a:xfrm>
            <a:off x="4919663" y="3565525"/>
            <a:ext cx="366712" cy="912813"/>
            <a:chOff x="3099" y="2246"/>
            <a:chExt cx="231" cy="575"/>
          </a:xfrm>
        </p:grpSpPr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>
              <a:off x="3213" y="2246"/>
              <a:ext cx="115" cy="46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 flipV="1">
              <a:off x="3099" y="2292"/>
              <a:ext cx="229" cy="99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7"/>
            <p:cNvSpPr>
              <a:spLocks noChangeShapeType="1"/>
            </p:cNvSpPr>
            <p:nvPr/>
          </p:nvSpPr>
          <p:spPr bwMode="auto">
            <a:xfrm flipH="1" flipV="1">
              <a:off x="3098" y="2390"/>
              <a:ext cx="232" cy="9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8"/>
            <p:cNvSpPr>
              <a:spLocks noChangeShapeType="1"/>
            </p:cNvSpPr>
            <p:nvPr/>
          </p:nvSpPr>
          <p:spPr bwMode="auto">
            <a:xfrm flipV="1">
              <a:off x="3102" y="2675"/>
              <a:ext cx="229" cy="10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9"/>
            <p:cNvSpPr>
              <a:spLocks noChangeShapeType="1"/>
            </p:cNvSpPr>
            <p:nvPr/>
          </p:nvSpPr>
          <p:spPr bwMode="auto">
            <a:xfrm flipH="1" flipV="1">
              <a:off x="3100" y="2774"/>
              <a:ext cx="117" cy="4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Line 30"/>
            <p:cNvSpPr>
              <a:spLocks noChangeShapeType="1"/>
            </p:cNvSpPr>
            <p:nvPr/>
          </p:nvSpPr>
          <p:spPr bwMode="auto">
            <a:xfrm flipV="1">
              <a:off x="3100" y="2483"/>
              <a:ext cx="228" cy="99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Line 31"/>
            <p:cNvSpPr>
              <a:spLocks noChangeShapeType="1"/>
            </p:cNvSpPr>
            <p:nvPr/>
          </p:nvSpPr>
          <p:spPr bwMode="auto">
            <a:xfrm flipH="1" flipV="1">
              <a:off x="3099" y="2582"/>
              <a:ext cx="232" cy="9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04" name="Line 32"/>
          <p:cNvSpPr>
            <a:spLocks noChangeShapeType="1"/>
          </p:cNvSpPr>
          <p:nvPr/>
        </p:nvSpPr>
        <p:spPr bwMode="auto">
          <a:xfrm flipH="1">
            <a:off x="5099050" y="3108325"/>
            <a:ext cx="6350" cy="4572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5" name="Line 33"/>
          <p:cNvSpPr>
            <a:spLocks noChangeShapeType="1"/>
          </p:cNvSpPr>
          <p:nvPr/>
        </p:nvSpPr>
        <p:spPr bwMode="auto">
          <a:xfrm flipH="1">
            <a:off x="5102225" y="4479925"/>
            <a:ext cx="6350" cy="4572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6" name="Line 34"/>
          <p:cNvSpPr>
            <a:spLocks noChangeShapeType="1"/>
          </p:cNvSpPr>
          <p:nvPr/>
        </p:nvSpPr>
        <p:spPr bwMode="auto">
          <a:xfrm>
            <a:off x="2360613" y="4937125"/>
            <a:ext cx="9144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3275013" y="4754563"/>
            <a:ext cx="912812" cy="363537"/>
            <a:chOff x="2063" y="2995"/>
            <a:chExt cx="575" cy="229"/>
          </a:xfrm>
        </p:grpSpPr>
        <p:sp>
          <p:nvSpPr>
            <p:cNvPr id="3108" name="Line 36"/>
            <p:cNvSpPr>
              <a:spLocks noChangeShapeType="1"/>
            </p:cNvSpPr>
            <p:nvPr/>
          </p:nvSpPr>
          <p:spPr bwMode="auto">
            <a:xfrm flipV="1">
              <a:off x="2063" y="2994"/>
              <a:ext cx="47" cy="116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Line 37"/>
            <p:cNvSpPr>
              <a:spLocks noChangeShapeType="1"/>
            </p:cNvSpPr>
            <p:nvPr/>
          </p:nvSpPr>
          <p:spPr bwMode="auto">
            <a:xfrm flipH="1" flipV="1">
              <a:off x="2110" y="2995"/>
              <a:ext cx="97" cy="23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Line 38"/>
            <p:cNvSpPr>
              <a:spLocks noChangeShapeType="1"/>
            </p:cNvSpPr>
            <p:nvPr/>
          </p:nvSpPr>
          <p:spPr bwMode="auto">
            <a:xfrm flipH="1">
              <a:off x="2206" y="2995"/>
              <a:ext cx="97" cy="229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Line 39"/>
            <p:cNvSpPr>
              <a:spLocks noChangeShapeType="1"/>
            </p:cNvSpPr>
            <p:nvPr/>
          </p:nvSpPr>
          <p:spPr bwMode="auto">
            <a:xfrm flipH="1" flipV="1">
              <a:off x="2493" y="2995"/>
              <a:ext cx="98" cy="23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Line 40"/>
            <p:cNvSpPr>
              <a:spLocks noChangeShapeType="1"/>
            </p:cNvSpPr>
            <p:nvPr/>
          </p:nvSpPr>
          <p:spPr bwMode="auto">
            <a:xfrm flipH="1">
              <a:off x="2590" y="3110"/>
              <a:ext cx="49" cy="114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Line 41"/>
            <p:cNvSpPr>
              <a:spLocks noChangeShapeType="1"/>
            </p:cNvSpPr>
            <p:nvPr/>
          </p:nvSpPr>
          <p:spPr bwMode="auto">
            <a:xfrm flipH="1" flipV="1">
              <a:off x="2301" y="2995"/>
              <a:ext cx="97" cy="23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Line 42"/>
            <p:cNvSpPr>
              <a:spLocks noChangeShapeType="1"/>
            </p:cNvSpPr>
            <p:nvPr/>
          </p:nvSpPr>
          <p:spPr bwMode="auto">
            <a:xfrm flipH="1">
              <a:off x="2397" y="2995"/>
              <a:ext cx="97" cy="229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15" name="Line 43"/>
          <p:cNvSpPr>
            <a:spLocks noChangeShapeType="1"/>
          </p:cNvSpPr>
          <p:nvPr/>
        </p:nvSpPr>
        <p:spPr bwMode="auto">
          <a:xfrm>
            <a:off x="4189413" y="4937125"/>
            <a:ext cx="18288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116" name="Group 44"/>
          <p:cNvGrpSpPr>
            <a:grpSpLocks/>
          </p:cNvGrpSpPr>
          <p:nvPr/>
        </p:nvGrpSpPr>
        <p:grpSpPr bwMode="auto">
          <a:xfrm>
            <a:off x="6018213" y="4754563"/>
            <a:ext cx="912812" cy="363537"/>
            <a:chOff x="3791" y="2995"/>
            <a:chExt cx="575" cy="229"/>
          </a:xfrm>
        </p:grpSpPr>
        <p:sp>
          <p:nvSpPr>
            <p:cNvPr id="3117" name="Line 45"/>
            <p:cNvSpPr>
              <a:spLocks noChangeShapeType="1"/>
            </p:cNvSpPr>
            <p:nvPr/>
          </p:nvSpPr>
          <p:spPr bwMode="auto">
            <a:xfrm flipV="1">
              <a:off x="3791" y="2994"/>
              <a:ext cx="47" cy="116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 flipH="1" flipV="1">
              <a:off x="3838" y="2995"/>
              <a:ext cx="97" cy="23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 flipH="1">
              <a:off x="3934" y="2995"/>
              <a:ext cx="97" cy="229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Line 48"/>
            <p:cNvSpPr>
              <a:spLocks noChangeShapeType="1"/>
            </p:cNvSpPr>
            <p:nvPr/>
          </p:nvSpPr>
          <p:spPr bwMode="auto">
            <a:xfrm flipH="1" flipV="1">
              <a:off x="4221" y="2995"/>
              <a:ext cx="98" cy="23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Line 49"/>
            <p:cNvSpPr>
              <a:spLocks noChangeShapeType="1"/>
            </p:cNvSpPr>
            <p:nvPr/>
          </p:nvSpPr>
          <p:spPr bwMode="auto">
            <a:xfrm flipH="1">
              <a:off x="4318" y="3110"/>
              <a:ext cx="49" cy="114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Line 50"/>
            <p:cNvSpPr>
              <a:spLocks noChangeShapeType="1"/>
            </p:cNvSpPr>
            <p:nvPr/>
          </p:nvSpPr>
          <p:spPr bwMode="auto">
            <a:xfrm flipH="1" flipV="1">
              <a:off x="4029" y="2995"/>
              <a:ext cx="97" cy="23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Line 51"/>
            <p:cNvSpPr>
              <a:spLocks noChangeShapeType="1"/>
            </p:cNvSpPr>
            <p:nvPr/>
          </p:nvSpPr>
          <p:spPr bwMode="auto">
            <a:xfrm flipH="1">
              <a:off x="4125" y="2995"/>
              <a:ext cx="97" cy="229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24" name="Line 52"/>
          <p:cNvSpPr>
            <a:spLocks noChangeShapeType="1"/>
          </p:cNvSpPr>
          <p:nvPr/>
        </p:nvSpPr>
        <p:spPr bwMode="auto">
          <a:xfrm>
            <a:off x="6932613" y="3108325"/>
            <a:ext cx="9144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 flipH="1">
            <a:off x="6931025" y="4937125"/>
            <a:ext cx="917575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auto">
          <a:xfrm>
            <a:off x="7847013" y="3108325"/>
            <a:ext cx="1587" cy="18288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127" name="Object 55"/>
          <p:cNvGraphicFramePr>
            <a:graphicFrameLocks noChangeAspect="1"/>
          </p:cNvGraphicFramePr>
          <p:nvPr/>
        </p:nvGraphicFramePr>
        <p:xfrm>
          <a:off x="139700" y="4479925"/>
          <a:ext cx="1506538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OpenOffice" r:id="rId6" imgW="1507320" imgH="2771280" progId="opendocument.MathDocument.1">
                  <p:embed/>
                </p:oleObj>
              </mc:Choice>
              <mc:Fallback>
                <p:oleObj name="OpenOffice" r:id="rId6" imgW="1507320" imgH="2771280" progId="opendocument.MathDocument.1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4479925"/>
                        <a:ext cx="1506538" cy="2770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32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365125" y="457200"/>
            <a:ext cx="93265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/>
              <a:t>Determine the current through each resistor, the total current and the voltage across each resistor.</a:t>
            </a:r>
          </a:p>
        </p:txBody>
      </p:sp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531813" y="2254250"/>
            <a:ext cx="344487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19125" y="2341563"/>
            <a:ext cx="173038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704850" y="1822450"/>
            <a:ext cx="1588" cy="4333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704850" y="2339975"/>
            <a:ext cx="1588" cy="347663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704850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1135063" y="1736725"/>
            <a:ext cx="430212" cy="171450"/>
            <a:chOff x="715" y="1094"/>
            <a:chExt cx="271" cy="108"/>
          </a:xfrm>
        </p:grpSpPr>
        <p:sp>
          <p:nvSpPr>
            <p:cNvPr id="12296" name="Line 8"/>
            <p:cNvSpPr>
              <a:spLocks noChangeShapeType="1"/>
            </p:cNvSpPr>
            <p:nvPr/>
          </p:nvSpPr>
          <p:spPr bwMode="auto">
            <a:xfrm flipV="1">
              <a:off x="715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7" name="Line 9"/>
            <p:cNvSpPr>
              <a:spLocks noChangeShapeType="1"/>
            </p:cNvSpPr>
            <p:nvPr/>
          </p:nvSpPr>
          <p:spPr bwMode="auto">
            <a:xfrm flipH="1" flipV="1">
              <a:off x="737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8" name="Line 10"/>
            <p:cNvSpPr>
              <a:spLocks noChangeShapeType="1"/>
            </p:cNvSpPr>
            <p:nvPr/>
          </p:nvSpPr>
          <p:spPr bwMode="auto">
            <a:xfrm flipH="1">
              <a:off x="78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9" name="Line 11"/>
            <p:cNvSpPr>
              <a:spLocks noChangeShapeType="1"/>
            </p:cNvSpPr>
            <p:nvPr/>
          </p:nvSpPr>
          <p:spPr bwMode="auto">
            <a:xfrm flipH="1" flipV="1">
              <a:off x="917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0" name="Line 12"/>
            <p:cNvSpPr>
              <a:spLocks noChangeShapeType="1"/>
            </p:cNvSpPr>
            <p:nvPr/>
          </p:nvSpPr>
          <p:spPr bwMode="auto">
            <a:xfrm flipH="1">
              <a:off x="963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 flipH="1" flipV="1">
              <a:off x="828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14"/>
            <p:cNvSpPr>
              <a:spLocks noChangeShapeType="1"/>
            </p:cNvSpPr>
            <p:nvPr/>
          </p:nvSpPr>
          <p:spPr bwMode="auto">
            <a:xfrm flipH="1">
              <a:off x="87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1566863" y="1824038"/>
            <a:ext cx="862012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04" name="Group 16"/>
          <p:cNvGrpSpPr>
            <a:grpSpLocks/>
          </p:cNvGrpSpPr>
          <p:nvPr/>
        </p:nvGrpSpPr>
        <p:grpSpPr bwMode="auto">
          <a:xfrm>
            <a:off x="2428875" y="1736725"/>
            <a:ext cx="430213" cy="171450"/>
            <a:chOff x="1530" y="1094"/>
            <a:chExt cx="271" cy="108"/>
          </a:xfrm>
        </p:grpSpPr>
        <p:sp>
          <p:nvSpPr>
            <p:cNvPr id="12305" name="Line 17"/>
            <p:cNvSpPr>
              <a:spLocks noChangeShapeType="1"/>
            </p:cNvSpPr>
            <p:nvPr/>
          </p:nvSpPr>
          <p:spPr bwMode="auto">
            <a:xfrm flipV="1">
              <a:off x="1530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 flipH="1" flipV="1">
              <a:off x="155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7" name="Line 19"/>
            <p:cNvSpPr>
              <a:spLocks noChangeShapeType="1"/>
            </p:cNvSpPr>
            <p:nvPr/>
          </p:nvSpPr>
          <p:spPr bwMode="auto">
            <a:xfrm flipH="1">
              <a:off x="1597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 flipH="1" flipV="1">
              <a:off x="1732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 flipH="1">
              <a:off x="1778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 flipH="1" flipV="1">
              <a:off x="164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Line 23"/>
            <p:cNvSpPr>
              <a:spLocks noChangeShapeType="1"/>
            </p:cNvSpPr>
            <p:nvPr/>
          </p:nvSpPr>
          <p:spPr bwMode="auto">
            <a:xfrm flipH="1">
              <a:off x="1688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1911350" y="2038350"/>
            <a:ext cx="173038" cy="430213"/>
            <a:chOff x="1204" y="1284"/>
            <a:chExt cx="109" cy="271"/>
          </a:xfrm>
        </p:grpSpPr>
        <p:sp>
          <p:nvSpPr>
            <p:cNvPr id="12313" name="Line 25"/>
            <p:cNvSpPr>
              <a:spLocks noChangeShapeType="1"/>
            </p:cNvSpPr>
            <p:nvPr/>
          </p:nvSpPr>
          <p:spPr bwMode="auto">
            <a:xfrm>
              <a:off x="1258" y="1284"/>
              <a:ext cx="54" cy="2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Line 26"/>
            <p:cNvSpPr>
              <a:spLocks noChangeShapeType="1"/>
            </p:cNvSpPr>
            <p:nvPr/>
          </p:nvSpPr>
          <p:spPr bwMode="auto">
            <a:xfrm flipV="1">
              <a:off x="1204" y="130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27"/>
            <p:cNvSpPr>
              <a:spLocks noChangeShapeType="1"/>
            </p:cNvSpPr>
            <p:nvPr/>
          </p:nvSpPr>
          <p:spPr bwMode="auto">
            <a:xfrm flipH="1" flipV="1">
              <a:off x="1203" y="135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auto">
            <a:xfrm flipV="1">
              <a:off x="1205" y="1487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auto">
            <a:xfrm flipH="1" flipV="1">
              <a:off x="1205" y="1533"/>
              <a:ext cx="55" cy="2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auto">
            <a:xfrm flipV="1">
              <a:off x="1205" y="139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31"/>
            <p:cNvSpPr>
              <a:spLocks noChangeShapeType="1"/>
            </p:cNvSpPr>
            <p:nvPr/>
          </p:nvSpPr>
          <p:spPr bwMode="auto">
            <a:xfrm flipH="1" flipV="1">
              <a:off x="1203" y="144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0" name="Line 32"/>
          <p:cNvSpPr>
            <a:spLocks noChangeShapeType="1"/>
          </p:cNvSpPr>
          <p:nvPr/>
        </p:nvSpPr>
        <p:spPr bwMode="auto">
          <a:xfrm flipH="1">
            <a:off x="1995488" y="1824038"/>
            <a:ext cx="4762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/>
        </p:nvSpPr>
        <p:spPr bwMode="auto">
          <a:xfrm flipH="1">
            <a:off x="1997075" y="2470150"/>
            <a:ext cx="4763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/>
        </p:nvSpPr>
        <p:spPr bwMode="auto">
          <a:xfrm>
            <a:off x="704850" y="2686050"/>
            <a:ext cx="4318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23" name="Group 35"/>
          <p:cNvGrpSpPr>
            <a:grpSpLocks/>
          </p:cNvGrpSpPr>
          <p:nvPr/>
        </p:nvGrpSpPr>
        <p:grpSpPr bwMode="auto">
          <a:xfrm>
            <a:off x="1135063" y="2600325"/>
            <a:ext cx="430212" cy="171450"/>
            <a:chOff x="715" y="1638"/>
            <a:chExt cx="271" cy="108"/>
          </a:xfrm>
        </p:grpSpPr>
        <p:sp>
          <p:nvSpPr>
            <p:cNvPr id="12324" name="Line 36"/>
            <p:cNvSpPr>
              <a:spLocks noChangeShapeType="1"/>
            </p:cNvSpPr>
            <p:nvPr/>
          </p:nvSpPr>
          <p:spPr bwMode="auto">
            <a:xfrm flipV="1">
              <a:off x="715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37"/>
            <p:cNvSpPr>
              <a:spLocks noChangeShapeType="1"/>
            </p:cNvSpPr>
            <p:nvPr/>
          </p:nvSpPr>
          <p:spPr bwMode="auto">
            <a:xfrm flipH="1" flipV="1">
              <a:off x="737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auto">
            <a:xfrm flipH="1">
              <a:off x="78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39"/>
            <p:cNvSpPr>
              <a:spLocks noChangeShapeType="1"/>
            </p:cNvSpPr>
            <p:nvPr/>
          </p:nvSpPr>
          <p:spPr bwMode="auto">
            <a:xfrm flipH="1" flipV="1">
              <a:off x="917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40"/>
            <p:cNvSpPr>
              <a:spLocks noChangeShapeType="1"/>
            </p:cNvSpPr>
            <p:nvPr/>
          </p:nvSpPr>
          <p:spPr bwMode="auto">
            <a:xfrm flipH="1">
              <a:off x="963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41"/>
            <p:cNvSpPr>
              <a:spLocks noChangeShapeType="1"/>
            </p:cNvSpPr>
            <p:nvPr/>
          </p:nvSpPr>
          <p:spPr bwMode="auto">
            <a:xfrm flipH="1" flipV="1">
              <a:off x="828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0" name="Line 42"/>
            <p:cNvSpPr>
              <a:spLocks noChangeShapeType="1"/>
            </p:cNvSpPr>
            <p:nvPr/>
          </p:nvSpPr>
          <p:spPr bwMode="auto">
            <a:xfrm flipH="1">
              <a:off x="87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31" name="Line 43"/>
          <p:cNvSpPr>
            <a:spLocks noChangeShapeType="1"/>
          </p:cNvSpPr>
          <p:nvPr/>
        </p:nvSpPr>
        <p:spPr bwMode="auto">
          <a:xfrm>
            <a:off x="1566863" y="2686050"/>
            <a:ext cx="862012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32" name="Group 44"/>
          <p:cNvGrpSpPr>
            <a:grpSpLocks/>
          </p:cNvGrpSpPr>
          <p:nvPr/>
        </p:nvGrpSpPr>
        <p:grpSpPr bwMode="auto">
          <a:xfrm>
            <a:off x="2428875" y="2600325"/>
            <a:ext cx="430213" cy="171450"/>
            <a:chOff x="1530" y="1638"/>
            <a:chExt cx="271" cy="108"/>
          </a:xfrm>
        </p:grpSpPr>
        <p:sp>
          <p:nvSpPr>
            <p:cNvPr id="12333" name="Line 45"/>
            <p:cNvSpPr>
              <a:spLocks noChangeShapeType="1"/>
            </p:cNvSpPr>
            <p:nvPr/>
          </p:nvSpPr>
          <p:spPr bwMode="auto">
            <a:xfrm flipV="1">
              <a:off x="1530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46"/>
            <p:cNvSpPr>
              <a:spLocks noChangeShapeType="1"/>
            </p:cNvSpPr>
            <p:nvPr/>
          </p:nvSpPr>
          <p:spPr bwMode="auto">
            <a:xfrm flipH="1" flipV="1">
              <a:off x="155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5" name="Line 47"/>
            <p:cNvSpPr>
              <a:spLocks noChangeShapeType="1"/>
            </p:cNvSpPr>
            <p:nvPr/>
          </p:nvSpPr>
          <p:spPr bwMode="auto">
            <a:xfrm flipH="1">
              <a:off x="1597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Line 48"/>
            <p:cNvSpPr>
              <a:spLocks noChangeShapeType="1"/>
            </p:cNvSpPr>
            <p:nvPr/>
          </p:nvSpPr>
          <p:spPr bwMode="auto">
            <a:xfrm flipH="1" flipV="1">
              <a:off x="1732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7" name="Line 49"/>
            <p:cNvSpPr>
              <a:spLocks noChangeShapeType="1"/>
            </p:cNvSpPr>
            <p:nvPr/>
          </p:nvSpPr>
          <p:spPr bwMode="auto">
            <a:xfrm flipH="1">
              <a:off x="1778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Line 50"/>
            <p:cNvSpPr>
              <a:spLocks noChangeShapeType="1"/>
            </p:cNvSpPr>
            <p:nvPr/>
          </p:nvSpPr>
          <p:spPr bwMode="auto">
            <a:xfrm flipH="1" flipV="1">
              <a:off x="164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9" name="Line 51"/>
            <p:cNvSpPr>
              <a:spLocks noChangeShapeType="1"/>
            </p:cNvSpPr>
            <p:nvPr/>
          </p:nvSpPr>
          <p:spPr bwMode="auto">
            <a:xfrm flipH="1">
              <a:off x="1688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40" name="Line 52"/>
          <p:cNvSpPr>
            <a:spLocks noChangeShapeType="1"/>
          </p:cNvSpPr>
          <p:nvPr/>
        </p:nvSpPr>
        <p:spPr bwMode="auto">
          <a:xfrm>
            <a:off x="2860675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1" name="Line 53"/>
          <p:cNvSpPr>
            <a:spLocks noChangeShapeType="1"/>
          </p:cNvSpPr>
          <p:nvPr/>
        </p:nvSpPr>
        <p:spPr bwMode="auto">
          <a:xfrm flipH="1">
            <a:off x="2859088" y="2686050"/>
            <a:ext cx="434975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2" name="Line 54"/>
          <p:cNvSpPr>
            <a:spLocks noChangeShapeType="1"/>
          </p:cNvSpPr>
          <p:nvPr/>
        </p:nvSpPr>
        <p:spPr bwMode="auto">
          <a:xfrm>
            <a:off x="3292475" y="1824038"/>
            <a:ext cx="1588" cy="862012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343" name="Object 55"/>
          <p:cNvGraphicFramePr>
            <a:graphicFrameLocks noChangeAspect="1"/>
          </p:cNvGraphicFramePr>
          <p:nvPr/>
        </p:nvGraphicFramePr>
        <p:xfrm>
          <a:off x="139700" y="4479925"/>
          <a:ext cx="1506538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5" r:id="rId6" imgW="1507320" imgH="2771280" progId="">
                  <p:embed/>
                </p:oleObj>
              </mc:Choice>
              <mc:Fallback>
                <p:oleObj r:id="rId6" imgW="1507320" imgH="2771280" progId="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4479925"/>
                        <a:ext cx="1506538" cy="2770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44" name="Text Box 56"/>
          <p:cNvSpPr txBox="1">
            <a:spLocks noChangeArrowheads="1"/>
          </p:cNvSpPr>
          <p:nvPr/>
        </p:nvSpPr>
        <p:spPr bwMode="auto">
          <a:xfrm>
            <a:off x="1096963" y="137160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345" name="Text Box 57"/>
          <p:cNvSpPr txBox="1">
            <a:spLocks noChangeArrowheads="1"/>
          </p:cNvSpPr>
          <p:nvPr/>
        </p:nvSpPr>
        <p:spPr bwMode="auto">
          <a:xfrm>
            <a:off x="2468563" y="13382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346" name="Text Box 58"/>
          <p:cNvSpPr txBox="1">
            <a:spLocks noChangeArrowheads="1"/>
          </p:cNvSpPr>
          <p:nvPr/>
        </p:nvSpPr>
        <p:spPr bwMode="auto">
          <a:xfrm>
            <a:off x="2051050" y="20748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347" name="Text Box 59"/>
          <p:cNvSpPr txBox="1">
            <a:spLocks noChangeArrowheads="1"/>
          </p:cNvSpPr>
          <p:nvPr/>
        </p:nvSpPr>
        <p:spPr bwMode="auto">
          <a:xfrm>
            <a:off x="1136650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2348" name="Text Box 60"/>
          <p:cNvSpPr txBox="1">
            <a:spLocks noChangeArrowheads="1"/>
          </p:cNvSpPr>
          <p:nvPr/>
        </p:nvSpPr>
        <p:spPr bwMode="auto">
          <a:xfrm>
            <a:off x="2416175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2349" name="Text Box 61"/>
          <p:cNvSpPr txBox="1">
            <a:spLocks noChangeArrowheads="1"/>
          </p:cNvSpPr>
          <p:nvPr/>
        </p:nvSpPr>
        <p:spPr bwMode="auto">
          <a:xfrm>
            <a:off x="182563" y="2103438"/>
            <a:ext cx="422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V</a:t>
            </a:r>
            <a:r>
              <a:rPr lang="en-US" altLang="en-US" i="1" baseline="-33000">
                <a:solidFill>
                  <a:srgbClr val="000000"/>
                </a:solidFill>
              </a:rPr>
              <a:t>B</a:t>
            </a:r>
          </a:p>
        </p:txBody>
      </p:sp>
      <p:graphicFrame>
        <p:nvGraphicFramePr>
          <p:cNvPr id="12350" name="Object 62"/>
          <p:cNvGraphicFramePr>
            <a:graphicFrameLocks noChangeAspect="1"/>
          </p:cNvGraphicFramePr>
          <p:nvPr/>
        </p:nvGraphicFramePr>
        <p:xfrm>
          <a:off x="1828800" y="4491038"/>
          <a:ext cx="180498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6" r:id="rId8" imgW="1806120" imgH="1383120" progId="">
                  <p:embed/>
                </p:oleObj>
              </mc:Choice>
              <mc:Fallback>
                <p:oleObj r:id="rId8" imgW="1806120" imgH="138312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1038"/>
                        <a:ext cx="1804988" cy="13795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51" name="Object 63"/>
          <p:cNvGraphicFramePr>
            <a:graphicFrameLocks noChangeAspect="1"/>
          </p:cNvGraphicFramePr>
          <p:nvPr/>
        </p:nvGraphicFramePr>
        <p:xfrm>
          <a:off x="3840163" y="5495925"/>
          <a:ext cx="27463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r:id="rId10" imgW="2746440" imgH="450000" progId="">
                  <p:embed/>
                </p:oleObj>
              </mc:Choice>
              <mc:Fallback>
                <p:oleObj r:id="rId10" imgW="2746440" imgH="450000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5495925"/>
                        <a:ext cx="2746375" cy="4476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52" name="Object 64"/>
          <p:cNvGraphicFramePr>
            <a:graphicFrameLocks noChangeAspect="1"/>
          </p:cNvGraphicFramePr>
          <p:nvPr/>
        </p:nvGraphicFramePr>
        <p:xfrm>
          <a:off x="6126163" y="1738313"/>
          <a:ext cx="3017837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r:id="rId12" imgW="3017880" imgH="2193840" progId="">
                  <p:embed/>
                </p:oleObj>
              </mc:Choice>
              <mc:Fallback>
                <p:oleObj r:id="rId12" imgW="3017880" imgH="2193840" progId="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163" y="1738313"/>
                        <a:ext cx="3017837" cy="21939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53" name="Object 65"/>
          <p:cNvGraphicFramePr>
            <a:graphicFrameLocks noChangeAspect="1"/>
          </p:cNvGraphicFramePr>
          <p:nvPr/>
        </p:nvGraphicFramePr>
        <p:xfrm>
          <a:off x="6858000" y="5019675"/>
          <a:ext cx="14700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r:id="rId14" imgW="1470600" imgH="450000" progId="">
                  <p:embed/>
                </p:oleObj>
              </mc:Choice>
              <mc:Fallback>
                <p:oleObj r:id="rId14" imgW="1470600" imgH="450000" progId="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19675"/>
                        <a:ext cx="1470025" cy="4460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7984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365125" y="457200"/>
            <a:ext cx="93265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/>
              <a:t>Determine the current through each resistor, the total current and the voltage across each resistor.</a:t>
            </a:r>
          </a:p>
        </p:txBody>
      </p:sp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531813" y="2254250"/>
            <a:ext cx="344487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619125" y="2341563"/>
            <a:ext cx="173038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704850" y="1822450"/>
            <a:ext cx="1588" cy="4333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704850" y="2339975"/>
            <a:ext cx="1588" cy="347663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704850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19" name="Group 7"/>
          <p:cNvGrpSpPr>
            <a:grpSpLocks/>
          </p:cNvGrpSpPr>
          <p:nvPr/>
        </p:nvGrpSpPr>
        <p:grpSpPr bwMode="auto">
          <a:xfrm>
            <a:off x="1135063" y="1736725"/>
            <a:ext cx="430212" cy="171450"/>
            <a:chOff x="715" y="1094"/>
            <a:chExt cx="271" cy="108"/>
          </a:xfrm>
        </p:grpSpPr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 flipV="1">
              <a:off x="715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 flipH="1" flipV="1">
              <a:off x="737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 flipH="1">
              <a:off x="78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 flipH="1" flipV="1">
              <a:off x="917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 flipH="1">
              <a:off x="963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 flipH="1" flipV="1">
              <a:off x="828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 flipH="1">
              <a:off x="87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1566863" y="1824038"/>
            <a:ext cx="862012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28" name="Group 16"/>
          <p:cNvGrpSpPr>
            <a:grpSpLocks/>
          </p:cNvGrpSpPr>
          <p:nvPr/>
        </p:nvGrpSpPr>
        <p:grpSpPr bwMode="auto">
          <a:xfrm>
            <a:off x="2428875" y="1736725"/>
            <a:ext cx="430213" cy="171450"/>
            <a:chOff x="1530" y="1094"/>
            <a:chExt cx="271" cy="108"/>
          </a:xfrm>
        </p:grpSpPr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 flipV="1">
              <a:off x="1530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 flipH="1" flipV="1">
              <a:off x="155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Line 19"/>
            <p:cNvSpPr>
              <a:spLocks noChangeShapeType="1"/>
            </p:cNvSpPr>
            <p:nvPr/>
          </p:nvSpPr>
          <p:spPr bwMode="auto">
            <a:xfrm flipH="1">
              <a:off x="1597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Line 20"/>
            <p:cNvSpPr>
              <a:spLocks noChangeShapeType="1"/>
            </p:cNvSpPr>
            <p:nvPr/>
          </p:nvSpPr>
          <p:spPr bwMode="auto">
            <a:xfrm flipH="1" flipV="1">
              <a:off x="1732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 flipH="1">
              <a:off x="1778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22"/>
            <p:cNvSpPr>
              <a:spLocks noChangeShapeType="1"/>
            </p:cNvSpPr>
            <p:nvPr/>
          </p:nvSpPr>
          <p:spPr bwMode="auto">
            <a:xfrm flipH="1" flipV="1">
              <a:off x="164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5" name="Line 23"/>
            <p:cNvSpPr>
              <a:spLocks noChangeShapeType="1"/>
            </p:cNvSpPr>
            <p:nvPr/>
          </p:nvSpPr>
          <p:spPr bwMode="auto">
            <a:xfrm flipH="1">
              <a:off x="1688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1911350" y="2038350"/>
            <a:ext cx="173038" cy="430213"/>
            <a:chOff x="1204" y="1284"/>
            <a:chExt cx="109" cy="271"/>
          </a:xfrm>
        </p:grpSpPr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>
              <a:off x="1258" y="1284"/>
              <a:ext cx="54" cy="2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Line 26"/>
            <p:cNvSpPr>
              <a:spLocks noChangeShapeType="1"/>
            </p:cNvSpPr>
            <p:nvPr/>
          </p:nvSpPr>
          <p:spPr bwMode="auto">
            <a:xfrm flipV="1">
              <a:off x="1204" y="130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Line 27"/>
            <p:cNvSpPr>
              <a:spLocks noChangeShapeType="1"/>
            </p:cNvSpPr>
            <p:nvPr/>
          </p:nvSpPr>
          <p:spPr bwMode="auto">
            <a:xfrm flipH="1" flipV="1">
              <a:off x="1203" y="135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0" name="Line 28"/>
            <p:cNvSpPr>
              <a:spLocks noChangeShapeType="1"/>
            </p:cNvSpPr>
            <p:nvPr/>
          </p:nvSpPr>
          <p:spPr bwMode="auto">
            <a:xfrm flipV="1">
              <a:off x="1205" y="1487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29"/>
            <p:cNvSpPr>
              <a:spLocks noChangeShapeType="1"/>
            </p:cNvSpPr>
            <p:nvPr/>
          </p:nvSpPr>
          <p:spPr bwMode="auto">
            <a:xfrm flipH="1" flipV="1">
              <a:off x="1205" y="1533"/>
              <a:ext cx="55" cy="2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2" name="Line 30"/>
            <p:cNvSpPr>
              <a:spLocks noChangeShapeType="1"/>
            </p:cNvSpPr>
            <p:nvPr/>
          </p:nvSpPr>
          <p:spPr bwMode="auto">
            <a:xfrm flipV="1">
              <a:off x="1205" y="139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3" name="Line 31"/>
            <p:cNvSpPr>
              <a:spLocks noChangeShapeType="1"/>
            </p:cNvSpPr>
            <p:nvPr/>
          </p:nvSpPr>
          <p:spPr bwMode="auto">
            <a:xfrm flipH="1" flipV="1">
              <a:off x="1203" y="144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44" name="Line 32"/>
          <p:cNvSpPr>
            <a:spLocks noChangeShapeType="1"/>
          </p:cNvSpPr>
          <p:nvPr/>
        </p:nvSpPr>
        <p:spPr bwMode="auto">
          <a:xfrm flipH="1">
            <a:off x="1995488" y="1824038"/>
            <a:ext cx="4762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5" name="Line 33"/>
          <p:cNvSpPr>
            <a:spLocks noChangeShapeType="1"/>
          </p:cNvSpPr>
          <p:nvPr/>
        </p:nvSpPr>
        <p:spPr bwMode="auto">
          <a:xfrm flipH="1">
            <a:off x="1997075" y="2470150"/>
            <a:ext cx="4763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>
            <a:off x="704850" y="2686050"/>
            <a:ext cx="4318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47" name="Group 35"/>
          <p:cNvGrpSpPr>
            <a:grpSpLocks/>
          </p:cNvGrpSpPr>
          <p:nvPr/>
        </p:nvGrpSpPr>
        <p:grpSpPr bwMode="auto">
          <a:xfrm>
            <a:off x="1135063" y="2600325"/>
            <a:ext cx="430212" cy="171450"/>
            <a:chOff x="715" y="1638"/>
            <a:chExt cx="271" cy="108"/>
          </a:xfrm>
        </p:grpSpPr>
        <p:sp>
          <p:nvSpPr>
            <p:cNvPr id="13348" name="Line 36"/>
            <p:cNvSpPr>
              <a:spLocks noChangeShapeType="1"/>
            </p:cNvSpPr>
            <p:nvPr/>
          </p:nvSpPr>
          <p:spPr bwMode="auto">
            <a:xfrm flipV="1">
              <a:off x="715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9" name="Line 37"/>
            <p:cNvSpPr>
              <a:spLocks noChangeShapeType="1"/>
            </p:cNvSpPr>
            <p:nvPr/>
          </p:nvSpPr>
          <p:spPr bwMode="auto">
            <a:xfrm flipH="1" flipV="1">
              <a:off x="737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0" name="Line 38"/>
            <p:cNvSpPr>
              <a:spLocks noChangeShapeType="1"/>
            </p:cNvSpPr>
            <p:nvPr/>
          </p:nvSpPr>
          <p:spPr bwMode="auto">
            <a:xfrm flipH="1">
              <a:off x="78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1" name="Line 39"/>
            <p:cNvSpPr>
              <a:spLocks noChangeShapeType="1"/>
            </p:cNvSpPr>
            <p:nvPr/>
          </p:nvSpPr>
          <p:spPr bwMode="auto">
            <a:xfrm flipH="1" flipV="1">
              <a:off x="917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2" name="Line 40"/>
            <p:cNvSpPr>
              <a:spLocks noChangeShapeType="1"/>
            </p:cNvSpPr>
            <p:nvPr/>
          </p:nvSpPr>
          <p:spPr bwMode="auto">
            <a:xfrm flipH="1">
              <a:off x="963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3" name="Line 41"/>
            <p:cNvSpPr>
              <a:spLocks noChangeShapeType="1"/>
            </p:cNvSpPr>
            <p:nvPr/>
          </p:nvSpPr>
          <p:spPr bwMode="auto">
            <a:xfrm flipH="1" flipV="1">
              <a:off x="828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42"/>
            <p:cNvSpPr>
              <a:spLocks noChangeShapeType="1"/>
            </p:cNvSpPr>
            <p:nvPr/>
          </p:nvSpPr>
          <p:spPr bwMode="auto">
            <a:xfrm flipH="1">
              <a:off x="87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55" name="Line 43"/>
          <p:cNvSpPr>
            <a:spLocks noChangeShapeType="1"/>
          </p:cNvSpPr>
          <p:nvPr/>
        </p:nvSpPr>
        <p:spPr bwMode="auto">
          <a:xfrm>
            <a:off x="1566863" y="2686050"/>
            <a:ext cx="862012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356" name="Group 44"/>
          <p:cNvGrpSpPr>
            <a:grpSpLocks/>
          </p:cNvGrpSpPr>
          <p:nvPr/>
        </p:nvGrpSpPr>
        <p:grpSpPr bwMode="auto">
          <a:xfrm>
            <a:off x="2428875" y="2600325"/>
            <a:ext cx="430213" cy="171450"/>
            <a:chOff x="1530" y="1638"/>
            <a:chExt cx="271" cy="108"/>
          </a:xfrm>
        </p:grpSpPr>
        <p:sp>
          <p:nvSpPr>
            <p:cNvPr id="13357" name="Line 45"/>
            <p:cNvSpPr>
              <a:spLocks noChangeShapeType="1"/>
            </p:cNvSpPr>
            <p:nvPr/>
          </p:nvSpPr>
          <p:spPr bwMode="auto">
            <a:xfrm flipV="1">
              <a:off x="1530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46"/>
            <p:cNvSpPr>
              <a:spLocks noChangeShapeType="1"/>
            </p:cNvSpPr>
            <p:nvPr/>
          </p:nvSpPr>
          <p:spPr bwMode="auto">
            <a:xfrm flipH="1" flipV="1">
              <a:off x="155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9" name="Line 47"/>
            <p:cNvSpPr>
              <a:spLocks noChangeShapeType="1"/>
            </p:cNvSpPr>
            <p:nvPr/>
          </p:nvSpPr>
          <p:spPr bwMode="auto">
            <a:xfrm flipH="1">
              <a:off x="1597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Line 48"/>
            <p:cNvSpPr>
              <a:spLocks noChangeShapeType="1"/>
            </p:cNvSpPr>
            <p:nvPr/>
          </p:nvSpPr>
          <p:spPr bwMode="auto">
            <a:xfrm flipH="1" flipV="1">
              <a:off x="1732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Line 49"/>
            <p:cNvSpPr>
              <a:spLocks noChangeShapeType="1"/>
            </p:cNvSpPr>
            <p:nvPr/>
          </p:nvSpPr>
          <p:spPr bwMode="auto">
            <a:xfrm flipH="1">
              <a:off x="1778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Line 50"/>
            <p:cNvSpPr>
              <a:spLocks noChangeShapeType="1"/>
            </p:cNvSpPr>
            <p:nvPr/>
          </p:nvSpPr>
          <p:spPr bwMode="auto">
            <a:xfrm flipH="1" flipV="1">
              <a:off x="164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51"/>
            <p:cNvSpPr>
              <a:spLocks noChangeShapeType="1"/>
            </p:cNvSpPr>
            <p:nvPr/>
          </p:nvSpPr>
          <p:spPr bwMode="auto">
            <a:xfrm flipH="1">
              <a:off x="1688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64" name="Line 52"/>
          <p:cNvSpPr>
            <a:spLocks noChangeShapeType="1"/>
          </p:cNvSpPr>
          <p:nvPr/>
        </p:nvSpPr>
        <p:spPr bwMode="auto">
          <a:xfrm>
            <a:off x="2860675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5" name="Line 53"/>
          <p:cNvSpPr>
            <a:spLocks noChangeShapeType="1"/>
          </p:cNvSpPr>
          <p:nvPr/>
        </p:nvSpPr>
        <p:spPr bwMode="auto">
          <a:xfrm flipH="1">
            <a:off x="2859088" y="2686050"/>
            <a:ext cx="434975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66" name="Line 54"/>
          <p:cNvSpPr>
            <a:spLocks noChangeShapeType="1"/>
          </p:cNvSpPr>
          <p:nvPr/>
        </p:nvSpPr>
        <p:spPr bwMode="auto">
          <a:xfrm>
            <a:off x="3292475" y="1824038"/>
            <a:ext cx="1588" cy="862012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3367" name="Object 55"/>
          <p:cNvGraphicFramePr>
            <a:graphicFrameLocks noChangeAspect="1"/>
          </p:cNvGraphicFramePr>
          <p:nvPr/>
        </p:nvGraphicFramePr>
        <p:xfrm>
          <a:off x="139700" y="4479925"/>
          <a:ext cx="1506538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9" r:id="rId6" imgW="1507320" imgH="2771280" progId="">
                  <p:embed/>
                </p:oleObj>
              </mc:Choice>
              <mc:Fallback>
                <p:oleObj r:id="rId6" imgW="1507320" imgH="2771280" progId="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4479925"/>
                        <a:ext cx="1506538" cy="2770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68" name="Text Box 56"/>
          <p:cNvSpPr txBox="1">
            <a:spLocks noChangeArrowheads="1"/>
          </p:cNvSpPr>
          <p:nvPr/>
        </p:nvSpPr>
        <p:spPr bwMode="auto">
          <a:xfrm>
            <a:off x="1096963" y="137160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369" name="Text Box 57"/>
          <p:cNvSpPr txBox="1">
            <a:spLocks noChangeArrowheads="1"/>
          </p:cNvSpPr>
          <p:nvPr/>
        </p:nvSpPr>
        <p:spPr bwMode="auto">
          <a:xfrm>
            <a:off x="2468563" y="13382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370" name="Text Box 58"/>
          <p:cNvSpPr txBox="1">
            <a:spLocks noChangeArrowheads="1"/>
          </p:cNvSpPr>
          <p:nvPr/>
        </p:nvSpPr>
        <p:spPr bwMode="auto">
          <a:xfrm>
            <a:off x="2051050" y="20748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3371" name="Text Box 59"/>
          <p:cNvSpPr txBox="1">
            <a:spLocks noChangeArrowheads="1"/>
          </p:cNvSpPr>
          <p:nvPr/>
        </p:nvSpPr>
        <p:spPr bwMode="auto">
          <a:xfrm>
            <a:off x="1136650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3372" name="Text Box 60"/>
          <p:cNvSpPr txBox="1">
            <a:spLocks noChangeArrowheads="1"/>
          </p:cNvSpPr>
          <p:nvPr/>
        </p:nvSpPr>
        <p:spPr bwMode="auto">
          <a:xfrm>
            <a:off x="2416175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3373" name="Text Box 61"/>
          <p:cNvSpPr txBox="1">
            <a:spLocks noChangeArrowheads="1"/>
          </p:cNvSpPr>
          <p:nvPr/>
        </p:nvSpPr>
        <p:spPr bwMode="auto">
          <a:xfrm>
            <a:off x="182563" y="2103438"/>
            <a:ext cx="422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V</a:t>
            </a:r>
            <a:r>
              <a:rPr lang="en-US" altLang="en-US" i="1" baseline="-33000">
                <a:solidFill>
                  <a:srgbClr val="000000"/>
                </a:solidFill>
              </a:rPr>
              <a:t>B</a:t>
            </a:r>
          </a:p>
        </p:txBody>
      </p:sp>
      <p:graphicFrame>
        <p:nvGraphicFramePr>
          <p:cNvPr id="13374" name="Object 62"/>
          <p:cNvGraphicFramePr>
            <a:graphicFrameLocks noChangeAspect="1"/>
          </p:cNvGraphicFramePr>
          <p:nvPr/>
        </p:nvGraphicFramePr>
        <p:xfrm>
          <a:off x="1828800" y="4491038"/>
          <a:ext cx="180498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0" r:id="rId8" imgW="1806120" imgH="1383120" progId="">
                  <p:embed/>
                </p:oleObj>
              </mc:Choice>
              <mc:Fallback>
                <p:oleObj r:id="rId8" imgW="1806120" imgH="138312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1038"/>
                        <a:ext cx="1804988" cy="13795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5" name="Object 63"/>
          <p:cNvGraphicFramePr>
            <a:graphicFrameLocks noChangeAspect="1"/>
          </p:cNvGraphicFramePr>
          <p:nvPr/>
        </p:nvGraphicFramePr>
        <p:xfrm>
          <a:off x="3840163" y="5495925"/>
          <a:ext cx="27463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1" r:id="rId10" imgW="2746440" imgH="450000" progId="">
                  <p:embed/>
                </p:oleObj>
              </mc:Choice>
              <mc:Fallback>
                <p:oleObj r:id="rId10" imgW="2746440" imgH="450000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5495925"/>
                        <a:ext cx="2746375" cy="4476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6" name="Object 64"/>
          <p:cNvGraphicFramePr>
            <a:graphicFrameLocks noChangeAspect="1"/>
          </p:cNvGraphicFramePr>
          <p:nvPr/>
        </p:nvGraphicFramePr>
        <p:xfrm>
          <a:off x="6126163" y="1738313"/>
          <a:ext cx="3043237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" r:id="rId12" imgW="3044160" imgH="2204640" progId="">
                  <p:embed/>
                </p:oleObj>
              </mc:Choice>
              <mc:Fallback>
                <p:oleObj r:id="rId12" imgW="3044160" imgH="2204640" progId="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163" y="1738313"/>
                        <a:ext cx="3043237" cy="22050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77" name="Object 65"/>
          <p:cNvGraphicFramePr>
            <a:graphicFrameLocks noChangeAspect="1"/>
          </p:cNvGraphicFramePr>
          <p:nvPr/>
        </p:nvGraphicFramePr>
        <p:xfrm>
          <a:off x="6858000" y="5019675"/>
          <a:ext cx="14700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3" r:id="rId14" imgW="1470600" imgH="917280" progId="">
                  <p:embed/>
                </p:oleObj>
              </mc:Choice>
              <mc:Fallback>
                <p:oleObj r:id="rId14" imgW="1470600" imgH="917280" progId="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19675"/>
                        <a:ext cx="1470025" cy="9080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0560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365125" y="457200"/>
            <a:ext cx="93265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/>
              <a:t>Determine the current through each resistor, the total current and the voltage across each resistor.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>
            <a:off x="531813" y="2254250"/>
            <a:ext cx="344487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619125" y="2341563"/>
            <a:ext cx="173038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704850" y="1822450"/>
            <a:ext cx="1588" cy="4333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704850" y="2339975"/>
            <a:ext cx="1588" cy="347663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704850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1135063" y="1736725"/>
            <a:ext cx="430212" cy="171450"/>
            <a:chOff x="715" y="1094"/>
            <a:chExt cx="271" cy="108"/>
          </a:xfrm>
        </p:grpSpPr>
        <p:sp>
          <p:nvSpPr>
            <p:cNvPr id="14344" name="Line 8"/>
            <p:cNvSpPr>
              <a:spLocks noChangeShapeType="1"/>
            </p:cNvSpPr>
            <p:nvPr/>
          </p:nvSpPr>
          <p:spPr bwMode="auto">
            <a:xfrm flipV="1">
              <a:off x="715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 flipH="1" flipV="1">
              <a:off x="737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10"/>
            <p:cNvSpPr>
              <a:spLocks noChangeShapeType="1"/>
            </p:cNvSpPr>
            <p:nvPr/>
          </p:nvSpPr>
          <p:spPr bwMode="auto">
            <a:xfrm flipH="1">
              <a:off x="78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11"/>
            <p:cNvSpPr>
              <a:spLocks noChangeShapeType="1"/>
            </p:cNvSpPr>
            <p:nvPr/>
          </p:nvSpPr>
          <p:spPr bwMode="auto">
            <a:xfrm flipH="1" flipV="1">
              <a:off x="917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Line 12"/>
            <p:cNvSpPr>
              <a:spLocks noChangeShapeType="1"/>
            </p:cNvSpPr>
            <p:nvPr/>
          </p:nvSpPr>
          <p:spPr bwMode="auto">
            <a:xfrm flipH="1">
              <a:off x="963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 flipH="1" flipV="1">
              <a:off x="828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Line 14"/>
            <p:cNvSpPr>
              <a:spLocks noChangeShapeType="1"/>
            </p:cNvSpPr>
            <p:nvPr/>
          </p:nvSpPr>
          <p:spPr bwMode="auto">
            <a:xfrm flipH="1">
              <a:off x="87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1" name="Line 15"/>
          <p:cNvSpPr>
            <a:spLocks noChangeShapeType="1"/>
          </p:cNvSpPr>
          <p:nvPr/>
        </p:nvSpPr>
        <p:spPr bwMode="auto">
          <a:xfrm>
            <a:off x="1566863" y="1824038"/>
            <a:ext cx="862012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2428875" y="1736725"/>
            <a:ext cx="430213" cy="171450"/>
            <a:chOff x="1530" y="1094"/>
            <a:chExt cx="271" cy="108"/>
          </a:xfrm>
        </p:grpSpPr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 flipV="1">
              <a:off x="1530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 flipH="1" flipV="1">
              <a:off x="155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19"/>
            <p:cNvSpPr>
              <a:spLocks noChangeShapeType="1"/>
            </p:cNvSpPr>
            <p:nvPr/>
          </p:nvSpPr>
          <p:spPr bwMode="auto">
            <a:xfrm flipH="1">
              <a:off x="1597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20"/>
            <p:cNvSpPr>
              <a:spLocks noChangeShapeType="1"/>
            </p:cNvSpPr>
            <p:nvPr/>
          </p:nvSpPr>
          <p:spPr bwMode="auto">
            <a:xfrm flipH="1" flipV="1">
              <a:off x="1732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 flipH="1">
              <a:off x="1778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22"/>
            <p:cNvSpPr>
              <a:spLocks noChangeShapeType="1"/>
            </p:cNvSpPr>
            <p:nvPr/>
          </p:nvSpPr>
          <p:spPr bwMode="auto">
            <a:xfrm flipH="1" flipV="1">
              <a:off x="164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23"/>
            <p:cNvSpPr>
              <a:spLocks noChangeShapeType="1"/>
            </p:cNvSpPr>
            <p:nvPr/>
          </p:nvSpPr>
          <p:spPr bwMode="auto">
            <a:xfrm flipH="1">
              <a:off x="1688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60" name="Group 24"/>
          <p:cNvGrpSpPr>
            <a:grpSpLocks/>
          </p:cNvGrpSpPr>
          <p:nvPr/>
        </p:nvGrpSpPr>
        <p:grpSpPr bwMode="auto">
          <a:xfrm>
            <a:off x="1911350" y="2038350"/>
            <a:ext cx="173038" cy="430213"/>
            <a:chOff x="1204" y="1284"/>
            <a:chExt cx="109" cy="271"/>
          </a:xfrm>
        </p:grpSpPr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>
              <a:off x="1258" y="1284"/>
              <a:ext cx="54" cy="2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 flipV="1">
              <a:off x="1204" y="130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Line 27"/>
            <p:cNvSpPr>
              <a:spLocks noChangeShapeType="1"/>
            </p:cNvSpPr>
            <p:nvPr/>
          </p:nvSpPr>
          <p:spPr bwMode="auto">
            <a:xfrm flipH="1" flipV="1">
              <a:off x="1203" y="135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 flipV="1">
              <a:off x="1205" y="1487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Line 29"/>
            <p:cNvSpPr>
              <a:spLocks noChangeShapeType="1"/>
            </p:cNvSpPr>
            <p:nvPr/>
          </p:nvSpPr>
          <p:spPr bwMode="auto">
            <a:xfrm flipH="1" flipV="1">
              <a:off x="1205" y="1533"/>
              <a:ext cx="55" cy="2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Line 30"/>
            <p:cNvSpPr>
              <a:spLocks noChangeShapeType="1"/>
            </p:cNvSpPr>
            <p:nvPr/>
          </p:nvSpPr>
          <p:spPr bwMode="auto">
            <a:xfrm flipV="1">
              <a:off x="1205" y="139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Line 31"/>
            <p:cNvSpPr>
              <a:spLocks noChangeShapeType="1"/>
            </p:cNvSpPr>
            <p:nvPr/>
          </p:nvSpPr>
          <p:spPr bwMode="auto">
            <a:xfrm flipH="1" flipV="1">
              <a:off x="1203" y="144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68" name="Line 32"/>
          <p:cNvSpPr>
            <a:spLocks noChangeShapeType="1"/>
          </p:cNvSpPr>
          <p:nvPr/>
        </p:nvSpPr>
        <p:spPr bwMode="auto">
          <a:xfrm flipH="1">
            <a:off x="1995488" y="1824038"/>
            <a:ext cx="4762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 flipH="1">
            <a:off x="1997075" y="2470150"/>
            <a:ext cx="4763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70" name="Line 34"/>
          <p:cNvSpPr>
            <a:spLocks noChangeShapeType="1"/>
          </p:cNvSpPr>
          <p:nvPr/>
        </p:nvSpPr>
        <p:spPr bwMode="auto">
          <a:xfrm>
            <a:off x="704850" y="2686050"/>
            <a:ext cx="4318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71" name="Group 35"/>
          <p:cNvGrpSpPr>
            <a:grpSpLocks/>
          </p:cNvGrpSpPr>
          <p:nvPr/>
        </p:nvGrpSpPr>
        <p:grpSpPr bwMode="auto">
          <a:xfrm>
            <a:off x="1135063" y="2600325"/>
            <a:ext cx="430212" cy="171450"/>
            <a:chOff x="715" y="1638"/>
            <a:chExt cx="271" cy="108"/>
          </a:xfrm>
        </p:grpSpPr>
        <p:sp>
          <p:nvSpPr>
            <p:cNvPr id="14372" name="Line 36"/>
            <p:cNvSpPr>
              <a:spLocks noChangeShapeType="1"/>
            </p:cNvSpPr>
            <p:nvPr/>
          </p:nvSpPr>
          <p:spPr bwMode="auto">
            <a:xfrm flipV="1">
              <a:off x="715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Line 37"/>
            <p:cNvSpPr>
              <a:spLocks noChangeShapeType="1"/>
            </p:cNvSpPr>
            <p:nvPr/>
          </p:nvSpPr>
          <p:spPr bwMode="auto">
            <a:xfrm flipH="1" flipV="1">
              <a:off x="737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4" name="Line 38"/>
            <p:cNvSpPr>
              <a:spLocks noChangeShapeType="1"/>
            </p:cNvSpPr>
            <p:nvPr/>
          </p:nvSpPr>
          <p:spPr bwMode="auto">
            <a:xfrm flipH="1">
              <a:off x="78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Line 39"/>
            <p:cNvSpPr>
              <a:spLocks noChangeShapeType="1"/>
            </p:cNvSpPr>
            <p:nvPr/>
          </p:nvSpPr>
          <p:spPr bwMode="auto">
            <a:xfrm flipH="1" flipV="1">
              <a:off x="917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40"/>
            <p:cNvSpPr>
              <a:spLocks noChangeShapeType="1"/>
            </p:cNvSpPr>
            <p:nvPr/>
          </p:nvSpPr>
          <p:spPr bwMode="auto">
            <a:xfrm flipH="1">
              <a:off x="963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41"/>
            <p:cNvSpPr>
              <a:spLocks noChangeShapeType="1"/>
            </p:cNvSpPr>
            <p:nvPr/>
          </p:nvSpPr>
          <p:spPr bwMode="auto">
            <a:xfrm flipH="1" flipV="1">
              <a:off x="828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Line 42"/>
            <p:cNvSpPr>
              <a:spLocks noChangeShapeType="1"/>
            </p:cNvSpPr>
            <p:nvPr/>
          </p:nvSpPr>
          <p:spPr bwMode="auto">
            <a:xfrm flipH="1">
              <a:off x="87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79" name="Line 43"/>
          <p:cNvSpPr>
            <a:spLocks noChangeShapeType="1"/>
          </p:cNvSpPr>
          <p:nvPr/>
        </p:nvSpPr>
        <p:spPr bwMode="auto">
          <a:xfrm>
            <a:off x="1566863" y="2686050"/>
            <a:ext cx="862012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380" name="Group 44"/>
          <p:cNvGrpSpPr>
            <a:grpSpLocks/>
          </p:cNvGrpSpPr>
          <p:nvPr/>
        </p:nvGrpSpPr>
        <p:grpSpPr bwMode="auto">
          <a:xfrm>
            <a:off x="2428875" y="2600325"/>
            <a:ext cx="430213" cy="171450"/>
            <a:chOff x="1530" y="1638"/>
            <a:chExt cx="271" cy="108"/>
          </a:xfrm>
        </p:grpSpPr>
        <p:sp>
          <p:nvSpPr>
            <p:cNvPr id="14381" name="Line 45"/>
            <p:cNvSpPr>
              <a:spLocks noChangeShapeType="1"/>
            </p:cNvSpPr>
            <p:nvPr/>
          </p:nvSpPr>
          <p:spPr bwMode="auto">
            <a:xfrm flipV="1">
              <a:off x="1530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2" name="Line 46"/>
            <p:cNvSpPr>
              <a:spLocks noChangeShapeType="1"/>
            </p:cNvSpPr>
            <p:nvPr/>
          </p:nvSpPr>
          <p:spPr bwMode="auto">
            <a:xfrm flipH="1" flipV="1">
              <a:off x="155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3" name="Line 47"/>
            <p:cNvSpPr>
              <a:spLocks noChangeShapeType="1"/>
            </p:cNvSpPr>
            <p:nvPr/>
          </p:nvSpPr>
          <p:spPr bwMode="auto">
            <a:xfrm flipH="1">
              <a:off x="1597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4" name="Line 48"/>
            <p:cNvSpPr>
              <a:spLocks noChangeShapeType="1"/>
            </p:cNvSpPr>
            <p:nvPr/>
          </p:nvSpPr>
          <p:spPr bwMode="auto">
            <a:xfrm flipH="1" flipV="1">
              <a:off x="1732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5" name="Line 49"/>
            <p:cNvSpPr>
              <a:spLocks noChangeShapeType="1"/>
            </p:cNvSpPr>
            <p:nvPr/>
          </p:nvSpPr>
          <p:spPr bwMode="auto">
            <a:xfrm flipH="1">
              <a:off x="1778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6" name="Line 50"/>
            <p:cNvSpPr>
              <a:spLocks noChangeShapeType="1"/>
            </p:cNvSpPr>
            <p:nvPr/>
          </p:nvSpPr>
          <p:spPr bwMode="auto">
            <a:xfrm flipH="1" flipV="1">
              <a:off x="164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Line 51"/>
            <p:cNvSpPr>
              <a:spLocks noChangeShapeType="1"/>
            </p:cNvSpPr>
            <p:nvPr/>
          </p:nvSpPr>
          <p:spPr bwMode="auto">
            <a:xfrm flipH="1">
              <a:off x="1688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88" name="Line 52"/>
          <p:cNvSpPr>
            <a:spLocks noChangeShapeType="1"/>
          </p:cNvSpPr>
          <p:nvPr/>
        </p:nvSpPr>
        <p:spPr bwMode="auto">
          <a:xfrm>
            <a:off x="2860675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9" name="Line 53"/>
          <p:cNvSpPr>
            <a:spLocks noChangeShapeType="1"/>
          </p:cNvSpPr>
          <p:nvPr/>
        </p:nvSpPr>
        <p:spPr bwMode="auto">
          <a:xfrm flipH="1">
            <a:off x="2859088" y="2686050"/>
            <a:ext cx="434975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90" name="Line 54"/>
          <p:cNvSpPr>
            <a:spLocks noChangeShapeType="1"/>
          </p:cNvSpPr>
          <p:nvPr/>
        </p:nvSpPr>
        <p:spPr bwMode="auto">
          <a:xfrm>
            <a:off x="3292475" y="1824038"/>
            <a:ext cx="1588" cy="862012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4391" name="Object 55"/>
          <p:cNvGraphicFramePr>
            <a:graphicFrameLocks noChangeAspect="1"/>
          </p:cNvGraphicFramePr>
          <p:nvPr/>
        </p:nvGraphicFramePr>
        <p:xfrm>
          <a:off x="139700" y="4479925"/>
          <a:ext cx="1506538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3" r:id="rId6" imgW="1507320" imgH="2771280" progId="">
                  <p:embed/>
                </p:oleObj>
              </mc:Choice>
              <mc:Fallback>
                <p:oleObj r:id="rId6" imgW="1507320" imgH="2771280" progId="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4479925"/>
                        <a:ext cx="1506538" cy="2770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1096963" y="137160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4393" name="Text Box 57"/>
          <p:cNvSpPr txBox="1">
            <a:spLocks noChangeArrowheads="1"/>
          </p:cNvSpPr>
          <p:nvPr/>
        </p:nvSpPr>
        <p:spPr bwMode="auto">
          <a:xfrm>
            <a:off x="2468563" y="13382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394" name="Text Box 58"/>
          <p:cNvSpPr txBox="1">
            <a:spLocks noChangeArrowheads="1"/>
          </p:cNvSpPr>
          <p:nvPr/>
        </p:nvSpPr>
        <p:spPr bwMode="auto">
          <a:xfrm>
            <a:off x="2051050" y="20748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4395" name="Text Box 59"/>
          <p:cNvSpPr txBox="1">
            <a:spLocks noChangeArrowheads="1"/>
          </p:cNvSpPr>
          <p:nvPr/>
        </p:nvSpPr>
        <p:spPr bwMode="auto">
          <a:xfrm>
            <a:off x="1136650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2416175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4397" name="Text Box 61"/>
          <p:cNvSpPr txBox="1">
            <a:spLocks noChangeArrowheads="1"/>
          </p:cNvSpPr>
          <p:nvPr/>
        </p:nvSpPr>
        <p:spPr bwMode="auto">
          <a:xfrm>
            <a:off x="182563" y="2103438"/>
            <a:ext cx="422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V</a:t>
            </a:r>
            <a:r>
              <a:rPr lang="en-US" altLang="en-US" i="1" baseline="-33000">
                <a:solidFill>
                  <a:srgbClr val="000000"/>
                </a:solidFill>
              </a:rPr>
              <a:t>B</a:t>
            </a:r>
          </a:p>
        </p:txBody>
      </p:sp>
      <p:graphicFrame>
        <p:nvGraphicFramePr>
          <p:cNvPr id="14398" name="Object 62"/>
          <p:cNvGraphicFramePr>
            <a:graphicFrameLocks noChangeAspect="1"/>
          </p:cNvGraphicFramePr>
          <p:nvPr/>
        </p:nvGraphicFramePr>
        <p:xfrm>
          <a:off x="1828800" y="4491038"/>
          <a:ext cx="180498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4" r:id="rId8" imgW="1806120" imgH="1383120" progId="">
                  <p:embed/>
                </p:oleObj>
              </mc:Choice>
              <mc:Fallback>
                <p:oleObj r:id="rId8" imgW="1806120" imgH="138312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1038"/>
                        <a:ext cx="1804988" cy="13795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99" name="Object 63"/>
          <p:cNvGraphicFramePr>
            <a:graphicFrameLocks noChangeAspect="1"/>
          </p:cNvGraphicFramePr>
          <p:nvPr/>
        </p:nvGraphicFramePr>
        <p:xfrm>
          <a:off x="3840163" y="5495925"/>
          <a:ext cx="27463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5" r:id="rId10" imgW="2746440" imgH="450000" progId="">
                  <p:embed/>
                </p:oleObj>
              </mc:Choice>
              <mc:Fallback>
                <p:oleObj r:id="rId10" imgW="2746440" imgH="450000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5495925"/>
                        <a:ext cx="2746375" cy="4476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0" name="Object 64"/>
          <p:cNvGraphicFramePr>
            <a:graphicFrameLocks noChangeAspect="1"/>
          </p:cNvGraphicFramePr>
          <p:nvPr/>
        </p:nvGraphicFramePr>
        <p:xfrm>
          <a:off x="6126163" y="1738313"/>
          <a:ext cx="3479800" cy="220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6" r:id="rId12" imgW="3479760" imgH="2204640" progId="">
                  <p:embed/>
                </p:oleObj>
              </mc:Choice>
              <mc:Fallback>
                <p:oleObj r:id="rId12" imgW="3479760" imgH="2204640" progId="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163" y="1738313"/>
                        <a:ext cx="3479800" cy="22050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01" name="Object 65"/>
          <p:cNvGraphicFramePr>
            <a:graphicFrameLocks noChangeAspect="1"/>
          </p:cNvGraphicFramePr>
          <p:nvPr/>
        </p:nvGraphicFramePr>
        <p:xfrm>
          <a:off x="6858000" y="5019675"/>
          <a:ext cx="151606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7" r:id="rId14" imgW="1516680" imgH="1384560" progId="">
                  <p:embed/>
                </p:oleObj>
              </mc:Choice>
              <mc:Fallback>
                <p:oleObj r:id="rId14" imgW="1516680" imgH="1384560" progId="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19675"/>
                        <a:ext cx="1516063" cy="1371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21257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365125" y="457200"/>
            <a:ext cx="93265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/>
              <a:t>Determine the current through each resistor, the total current and the voltage across each resistor.</a:t>
            </a:r>
          </a:p>
        </p:txBody>
      </p:sp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531813" y="2254250"/>
            <a:ext cx="344487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19125" y="2341563"/>
            <a:ext cx="173038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704850" y="1822450"/>
            <a:ext cx="1588" cy="4333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704850" y="2339975"/>
            <a:ext cx="1588" cy="347663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704850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1135063" y="1736725"/>
            <a:ext cx="430212" cy="171450"/>
            <a:chOff x="715" y="1094"/>
            <a:chExt cx="271" cy="108"/>
          </a:xfrm>
        </p:grpSpPr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V="1">
              <a:off x="715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 flipH="1" flipV="1">
              <a:off x="737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 flipH="1">
              <a:off x="78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 flipH="1" flipV="1">
              <a:off x="917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Line 12"/>
            <p:cNvSpPr>
              <a:spLocks noChangeShapeType="1"/>
            </p:cNvSpPr>
            <p:nvPr/>
          </p:nvSpPr>
          <p:spPr bwMode="auto">
            <a:xfrm flipH="1">
              <a:off x="963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Line 13"/>
            <p:cNvSpPr>
              <a:spLocks noChangeShapeType="1"/>
            </p:cNvSpPr>
            <p:nvPr/>
          </p:nvSpPr>
          <p:spPr bwMode="auto">
            <a:xfrm flipH="1" flipV="1">
              <a:off x="828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Line 14"/>
            <p:cNvSpPr>
              <a:spLocks noChangeShapeType="1"/>
            </p:cNvSpPr>
            <p:nvPr/>
          </p:nvSpPr>
          <p:spPr bwMode="auto">
            <a:xfrm flipH="1">
              <a:off x="87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5" name="Line 15"/>
          <p:cNvSpPr>
            <a:spLocks noChangeShapeType="1"/>
          </p:cNvSpPr>
          <p:nvPr/>
        </p:nvSpPr>
        <p:spPr bwMode="auto">
          <a:xfrm>
            <a:off x="1566863" y="1824038"/>
            <a:ext cx="862012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6" name="Group 16"/>
          <p:cNvGrpSpPr>
            <a:grpSpLocks/>
          </p:cNvGrpSpPr>
          <p:nvPr/>
        </p:nvGrpSpPr>
        <p:grpSpPr bwMode="auto">
          <a:xfrm>
            <a:off x="2428875" y="1736725"/>
            <a:ext cx="430213" cy="171450"/>
            <a:chOff x="1530" y="1094"/>
            <a:chExt cx="271" cy="108"/>
          </a:xfrm>
        </p:grpSpPr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 flipV="1">
              <a:off x="1530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 flipH="1" flipV="1">
              <a:off x="155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 flipH="1">
              <a:off x="1597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 flipH="1" flipV="1">
              <a:off x="1732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 flipH="1">
              <a:off x="1778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 flipH="1" flipV="1">
              <a:off x="164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 flipH="1">
              <a:off x="1688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384" name="Group 24"/>
          <p:cNvGrpSpPr>
            <a:grpSpLocks/>
          </p:cNvGrpSpPr>
          <p:nvPr/>
        </p:nvGrpSpPr>
        <p:grpSpPr bwMode="auto">
          <a:xfrm>
            <a:off x="1911350" y="2038350"/>
            <a:ext cx="173038" cy="430213"/>
            <a:chOff x="1204" y="1284"/>
            <a:chExt cx="109" cy="271"/>
          </a:xfrm>
        </p:grpSpPr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>
              <a:off x="1258" y="1284"/>
              <a:ext cx="54" cy="2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 flipV="1">
              <a:off x="1204" y="130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 flipH="1" flipV="1">
              <a:off x="1203" y="135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auto">
            <a:xfrm flipV="1">
              <a:off x="1205" y="1487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auto">
            <a:xfrm flipH="1" flipV="1">
              <a:off x="1205" y="1533"/>
              <a:ext cx="55" cy="2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30"/>
            <p:cNvSpPr>
              <a:spLocks noChangeShapeType="1"/>
            </p:cNvSpPr>
            <p:nvPr/>
          </p:nvSpPr>
          <p:spPr bwMode="auto">
            <a:xfrm flipV="1">
              <a:off x="1205" y="139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31"/>
            <p:cNvSpPr>
              <a:spLocks noChangeShapeType="1"/>
            </p:cNvSpPr>
            <p:nvPr/>
          </p:nvSpPr>
          <p:spPr bwMode="auto">
            <a:xfrm flipH="1" flipV="1">
              <a:off x="1203" y="144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92" name="Line 32"/>
          <p:cNvSpPr>
            <a:spLocks noChangeShapeType="1"/>
          </p:cNvSpPr>
          <p:nvPr/>
        </p:nvSpPr>
        <p:spPr bwMode="auto">
          <a:xfrm flipH="1">
            <a:off x="1995488" y="1824038"/>
            <a:ext cx="4762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H="1">
            <a:off x="1997075" y="2470150"/>
            <a:ext cx="4763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>
            <a:off x="704850" y="2686050"/>
            <a:ext cx="4318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95" name="Group 35"/>
          <p:cNvGrpSpPr>
            <a:grpSpLocks/>
          </p:cNvGrpSpPr>
          <p:nvPr/>
        </p:nvGrpSpPr>
        <p:grpSpPr bwMode="auto">
          <a:xfrm>
            <a:off x="1135063" y="2600325"/>
            <a:ext cx="430212" cy="171450"/>
            <a:chOff x="715" y="1638"/>
            <a:chExt cx="271" cy="108"/>
          </a:xfrm>
        </p:grpSpPr>
        <p:sp>
          <p:nvSpPr>
            <p:cNvPr id="15396" name="Line 36"/>
            <p:cNvSpPr>
              <a:spLocks noChangeShapeType="1"/>
            </p:cNvSpPr>
            <p:nvPr/>
          </p:nvSpPr>
          <p:spPr bwMode="auto">
            <a:xfrm flipV="1">
              <a:off x="715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Line 37"/>
            <p:cNvSpPr>
              <a:spLocks noChangeShapeType="1"/>
            </p:cNvSpPr>
            <p:nvPr/>
          </p:nvSpPr>
          <p:spPr bwMode="auto">
            <a:xfrm flipH="1" flipV="1">
              <a:off x="737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38"/>
            <p:cNvSpPr>
              <a:spLocks noChangeShapeType="1"/>
            </p:cNvSpPr>
            <p:nvPr/>
          </p:nvSpPr>
          <p:spPr bwMode="auto">
            <a:xfrm flipH="1">
              <a:off x="78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39"/>
            <p:cNvSpPr>
              <a:spLocks noChangeShapeType="1"/>
            </p:cNvSpPr>
            <p:nvPr/>
          </p:nvSpPr>
          <p:spPr bwMode="auto">
            <a:xfrm flipH="1" flipV="1">
              <a:off x="917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40"/>
            <p:cNvSpPr>
              <a:spLocks noChangeShapeType="1"/>
            </p:cNvSpPr>
            <p:nvPr/>
          </p:nvSpPr>
          <p:spPr bwMode="auto">
            <a:xfrm flipH="1">
              <a:off x="963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Line 41"/>
            <p:cNvSpPr>
              <a:spLocks noChangeShapeType="1"/>
            </p:cNvSpPr>
            <p:nvPr/>
          </p:nvSpPr>
          <p:spPr bwMode="auto">
            <a:xfrm flipH="1" flipV="1">
              <a:off x="828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42"/>
            <p:cNvSpPr>
              <a:spLocks noChangeShapeType="1"/>
            </p:cNvSpPr>
            <p:nvPr/>
          </p:nvSpPr>
          <p:spPr bwMode="auto">
            <a:xfrm flipH="1">
              <a:off x="87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1566863" y="2686050"/>
            <a:ext cx="862012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04" name="Group 44"/>
          <p:cNvGrpSpPr>
            <a:grpSpLocks/>
          </p:cNvGrpSpPr>
          <p:nvPr/>
        </p:nvGrpSpPr>
        <p:grpSpPr bwMode="auto">
          <a:xfrm>
            <a:off x="2428875" y="2600325"/>
            <a:ext cx="430213" cy="171450"/>
            <a:chOff x="1530" y="1638"/>
            <a:chExt cx="271" cy="108"/>
          </a:xfrm>
        </p:grpSpPr>
        <p:sp>
          <p:nvSpPr>
            <p:cNvPr id="15405" name="Line 45"/>
            <p:cNvSpPr>
              <a:spLocks noChangeShapeType="1"/>
            </p:cNvSpPr>
            <p:nvPr/>
          </p:nvSpPr>
          <p:spPr bwMode="auto">
            <a:xfrm flipV="1">
              <a:off x="1530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46"/>
            <p:cNvSpPr>
              <a:spLocks noChangeShapeType="1"/>
            </p:cNvSpPr>
            <p:nvPr/>
          </p:nvSpPr>
          <p:spPr bwMode="auto">
            <a:xfrm flipH="1" flipV="1">
              <a:off x="155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47"/>
            <p:cNvSpPr>
              <a:spLocks noChangeShapeType="1"/>
            </p:cNvSpPr>
            <p:nvPr/>
          </p:nvSpPr>
          <p:spPr bwMode="auto">
            <a:xfrm flipH="1">
              <a:off x="1597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48"/>
            <p:cNvSpPr>
              <a:spLocks noChangeShapeType="1"/>
            </p:cNvSpPr>
            <p:nvPr/>
          </p:nvSpPr>
          <p:spPr bwMode="auto">
            <a:xfrm flipH="1" flipV="1">
              <a:off x="1732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49"/>
            <p:cNvSpPr>
              <a:spLocks noChangeShapeType="1"/>
            </p:cNvSpPr>
            <p:nvPr/>
          </p:nvSpPr>
          <p:spPr bwMode="auto">
            <a:xfrm flipH="1">
              <a:off x="1778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50"/>
            <p:cNvSpPr>
              <a:spLocks noChangeShapeType="1"/>
            </p:cNvSpPr>
            <p:nvPr/>
          </p:nvSpPr>
          <p:spPr bwMode="auto">
            <a:xfrm flipH="1" flipV="1">
              <a:off x="164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Line 51"/>
            <p:cNvSpPr>
              <a:spLocks noChangeShapeType="1"/>
            </p:cNvSpPr>
            <p:nvPr/>
          </p:nvSpPr>
          <p:spPr bwMode="auto">
            <a:xfrm flipH="1">
              <a:off x="1688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12" name="Line 52"/>
          <p:cNvSpPr>
            <a:spLocks noChangeShapeType="1"/>
          </p:cNvSpPr>
          <p:nvPr/>
        </p:nvSpPr>
        <p:spPr bwMode="auto">
          <a:xfrm>
            <a:off x="2860675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3" name="Line 53"/>
          <p:cNvSpPr>
            <a:spLocks noChangeShapeType="1"/>
          </p:cNvSpPr>
          <p:nvPr/>
        </p:nvSpPr>
        <p:spPr bwMode="auto">
          <a:xfrm flipH="1">
            <a:off x="2859088" y="2686050"/>
            <a:ext cx="434975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14" name="Line 54"/>
          <p:cNvSpPr>
            <a:spLocks noChangeShapeType="1"/>
          </p:cNvSpPr>
          <p:nvPr/>
        </p:nvSpPr>
        <p:spPr bwMode="auto">
          <a:xfrm>
            <a:off x="3292475" y="1824038"/>
            <a:ext cx="1588" cy="862012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5415" name="Object 55"/>
          <p:cNvGraphicFramePr>
            <a:graphicFrameLocks noChangeAspect="1"/>
          </p:cNvGraphicFramePr>
          <p:nvPr/>
        </p:nvGraphicFramePr>
        <p:xfrm>
          <a:off x="139700" y="4479925"/>
          <a:ext cx="1506538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" r:id="rId6" imgW="1507320" imgH="2771280" progId="">
                  <p:embed/>
                </p:oleObj>
              </mc:Choice>
              <mc:Fallback>
                <p:oleObj r:id="rId6" imgW="1507320" imgH="2771280" progId="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4479925"/>
                        <a:ext cx="1506538" cy="2770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16" name="Text Box 56"/>
          <p:cNvSpPr txBox="1">
            <a:spLocks noChangeArrowheads="1"/>
          </p:cNvSpPr>
          <p:nvPr/>
        </p:nvSpPr>
        <p:spPr bwMode="auto">
          <a:xfrm>
            <a:off x="1096963" y="137160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5417" name="Text Box 57"/>
          <p:cNvSpPr txBox="1">
            <a:spLocks noChangeArrowheads="1"/>
          </p:cNvSpPr>
          <p:nvPr/>
        </p:nvSpPr>
        <p:spPr bwMode="auto">
          <a:xfrm>
            <a:off x="2468563" y="13382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5418" name="Text Box 58"/>
          <p:cNvSpPr txBox="1">
            <a:spLocks noChangeArrowheads="1"/>
          </p:cNvSpPr>
          <p:nvPr/>
        </p:nvSpPr>
        <p:spPr bwMode="auto">
          <a:xfrm>
            <a:off x="2051050" y="20748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5419" name="Text Box 59"/>
          <p:cNvSpPr txBox="1">
            <a:spLocks noChangeArrowheads="1"/>
          </p:cNvSpPr>
          <p:nvPr/>
        </p:nvSpPr>
        <p:spPr bwMode="auto">
          <a:xfrm>
            <a:off x="1136650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5420" name="Text Box 60"/>
          <p:cNvSpPr txBox="1">
            <a:spLocks noChangeArrowheads="1"/>
          </p:cNvSpPr>
          <p:nvPr/>
        </p:nvSpPr>
        <p:spPr bwMode="auto">
          <a:xfrm>
            <a:off x="2416175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182563" y="2103438"/>
            <a:ext cx="422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V</a:t>
            </a:r>
            <a:r>
              <a:rPr lang="en-US" altLang="en-US" i="1" baseline="-33000">
                <a:solidFill>
                  <a:srgbClr val="000000"/>
                </a:solidFill>
              </a:rPr>
              <a:t>B</a:t>
            </a:r>
          </a:p>
        </p:txBody>
      </p:sp>
      <p:graphicFrame>
        <p:nvGraphicFramePr>
          <p:cNvPr id="15422" name="Object 62"/>
          <p:cNvGraphicFramePr>
            <a:graphicFrameLocks noChangeAspect="1"/>
          </p:cNvGraphicFramePr>
          <p:nvPr/>
        </p:nvGraphicFramePr>
        <p:xfrm>
          <a:off x="1828800" y="4491038"/>
          <a:ext cx="180498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" r:id="rId8" imgW="1806120" imgH="1383120" progId="">
                  <p:embed/>
                </p:oleObj>
              </mc:Choice>
              <mc:Fallback>
                <p:oleObj r:id="rId8" imgW="1806120" imgH="138312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1038"/>
                        <a:ext cx="1804988" cy="13795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23" name="Object 63"/>
          <p:cNvGraphicFramePr>
            <a:graphicFrameLocks noChangeAspect="1"/>
          </p:cNvGraphicFramePr>
          <p:nvPr/>
        </p:nvGraphicFramePr>
        <p:xfrm>
          <a:off x="3840163" y="5495925"/>
          <a:ext cx="27463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" r:id="rId10" imgW="2746440" imgH="450000" progId="">
                  <p:embed/>
                </p:oleObj>
              </mc:Choice>
              <mc:Fallback>
                <p:oleObj r:id="rId10" imgW="2746440" imgH="450000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5495925"/>
                        <a:ext cx="2746375" cy="4476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24" name="Text Box 64"/>
          <p:cNvSpPr txBox="1">
            <a:spLocks noChangeArrowheads="1"/>
          </p:cNvSpPr>
          <p:nvPr/>
        </p:nvSpPr>
        <p:spPr bwMode="auto">
          <a:xfrm>
            <a:off x="3657600" y="1830388"/>
            <a:ext cx="5486400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>
                <a:solidFill>
                  <a:srgbClr val="006600"/>
                </a:solidFill>
              </a:rPr>
              <a:t>Note that </a:t>
            </a:r>
            <a:r>
              <a:rPr lang="en-US" altLang="en-US" sz="2800" i="1">
                <a:solidFill>
                  <a:srgbClr val="006600"/>
                </a:solidFill>
              </a:rPr>
              <a:t>V</a:t>
            </a:r>
            <a:r>
              <a:rPr lang="en-US" altLang="en-US" sz="2800" i="1" baseline="-33000">
                <a:solidFill>
                  <a:srgbClr val="006600"/>
                </a:solidFill>
              </a:rPr>
              <a:t>325</a:t>
            </a:r>
            <a:r>
              <a:rPr lang="en-US" altLang="en-US" sz="2800">
                <a:solidFill>
                  <a:srgbClr val="006600"/>
                </a:solidFill>
              </a:rPr>
              <a:t> = </a:t>
            </a:r>
            <a:r>
              <a:rPr lang="en-US" altLang="en-US" sz="2800" i="1">
                <a:solidFill>
                  <a:srgbClr val="006600"/>
                </a:solidFill>
              </a:rPr>
              <a:t>V</a:t>
            </a:r>
            <a:r>
              <a:rPr lang="en-US" altLang="en-US" sz="2800" i="1" baseline="-33000">
                <a:solidFill>
                  <a:srgbClr val="006600"/>
                </a:solidFill>
              </a:rPr>
              <a:t>3</a:t>
            </a:r>
            <a:r>
              <a:rPr lang="en-US" altLang="en-US" sz="2800">
                <a:solidFill>
                  <a:srgbClr val="006600"/>
                </a:solidFill>
              </a:rPr>
              <a:t> = </a:t>
            </a:r>
            <a:r>
              <a:rPr lang="en-US" altLang="en-US" sz="2800" i="1">
                <a:solidFill>
                  <a:srgbClr val="006600"/>
                </a:solidFill>
              </a:rPr>
              <a:t>V</a:t>
            </a:r>
            <a:r>
              <a:rPr lang="en-US" altLang="en-US" sz="2800" i="1" baseline="-33000">
                <a:solidFill>
                  <a:srgbClr val="006600"/>
                </a:solidFill>
              </a:rPr>
              <a:t>25</a:t>
            </a:r>
            <a:r>
              <a:rPr lang="en-US" altLang="en-US" sz="2800">
                <a:solidFill>
                  <a:srgbClr val="006600"/>
                </a:solidFill>
              </a:rPr>
              <a:t>.</a:t>
            </a:r>
          </a:p>
        </p:txBody>
      </p:sp>
      <p:graphicFrame>
        <p:nvGraphicFramePr>
          <p:cNvPr id="15425" name="Object 65"/>
          <p:cNvGraphicFramePr>
            <a:graphicFrameLocks noChangeAspect="1"/>
          </p:cNvGraphicFramePr>
          <p:nvPr/>
        </p:nvGraphicFramePr>
        <p:xfrm>
          <a:off x="6858000" y="5019675"/>
          <a:ext cx="30432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6" r:id="rId12" imgW="3043800" imgH="1384560" progId="">
                  <p:embed/>
                </p:oleObj>
              </mc:Choice>
              <mc:Fallback>
                <p:oleObj r:id="rId12" imgW="3043800" imgH="1384560" progId="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19675"/>
                        <a:ext cx="3043238" cy="1371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22313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365125" y="457200"/>
            <a:ext cx="93265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/>
              <a:t>Determine the current through each resistor, the total current and the voltage across each resistor.</a:t>
            </a: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531813" y="2254250"/>
            <a:ext cx="344487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619125" y="2341563"/>
            <a:ext cx="173038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V="1">
            <a:off x="704850" y="1822450"/>
            <a:ext cx="1588" cy="4333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V="1">
            <a:off x="704850" y="2339975"/>
            <a:ext cx="1588" cy="347663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04850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1" name="Group 7"/>
          <p:cNvGrpSpPr>
            <a:grpSpLocks/>
          </p:cNvGrpSpPr>
          <p:nvPr/>
        </p:nvGrpSpPr>
        <p:grpSpPr bwMode="auto">
          <a:xfrm>
            <a:off x="1135063" y="1736725"/>
            <a:ext cx="430212" cy="171450"/>
            <a:chOff x="715" y="1094"/>
            <a:chExt cx="271" cy="108"/>
          </a:xfrm>
        </p:grpSpPr>
        <p:sp>
          <p:nvSpPr>
            <p:cNvPr id="16392" name="Line 8"/>
            <p:cNvSpPr>
              <a:spLocks noChangeShapeType="1"/>
            </p:cNvSpPr>
            <p:nvPr/>
          </p:nvSpPr>
          <p:spPr bwMode="auto">
            <a:xfrm flipV="1">
              <a:off x="715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 flipH="1" flipV="1">
              <a:off x="737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10"/>
            <p:cNvSpPr>
              <a:spLocks noChangeShapeType="1"/>
            </p:cNvSpPr>
            <p:nvPr/>
          </p:nvSpPr>
          <p:spPr bwMode="auto">
            <a:xfrm flipH="1">
              <a:off x="78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 flipH="1" flipV="1">
              <a:off x="917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Line 12"/>
            <p:cNvSpPr>
              <a:spLocks noChangeShapeType="1"/>
            </p:cNvSpPr>
            <p:nvPr/>
          </p:nvSpPr>
          <p:spPr bwMode="auto">
            <a:xfrm flipH="1">
              <a:off x="963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13"/>
            <p:cNvSpPr>
              <a:spLocks noChangeShapeType="1"/>
            </p:cNvSpPr>
            <p:nvPr/>
          </p:nvSpPr>
          <p:spPr bwMode="auto">
            <a:xfrm flipH="1" flipV="1">
              <a:off x="828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14"/>
            <p:cNvSpPr>
              <a:spLocks noChangeShapeType="1"/>
            </p:cNvSpPr>
            <p:nvPr/>
          </p:nvSpPr>
          <p:spPr bwMode="auto">
            <a:xfrm flipH="1">
              <a:off x="87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1566863" y="1824038"/>
            <a:ext cx="862012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00" name="Group 16"/>
          <p:cNvGrpSpPr>
            <a:grpSpLocks/>
          </p:cNvGrpSpPr>
          <p:nvPr/>
        </p:nvGrpSpPr>
        <p:grpSpPr bwMode="auto">
          <a:xfrm>
            <a:off x="2428875" y="1736725"/>
            <a:ext cx="430213" cy="171450"/>
            <a:chOff x="1530" y="1094"/>
            <a:chExt cx="271" cy="108"/>
          </a:xfrm>
        </p:grpSpPr>
        <p:sp>
          <p:nvSpPr>
            <p:cNvPr id="16401" name="Line 17"/>
            <p:cNvSpPr>
              <a:spLocks noChangeShapeType="1"/>
            </p:cNvSpPr>
            <p:nvPr/>
          </p:nvSpPr>
          <p:spPr bwMode="auto">
            <a:xfrm flipV="1">
              <a:off x="1530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Line 18"/>
            <p:cNvSpPr>
              <a:spLocks noChangeShapeType="1"/>
            </p:cNvSpPr>
            <p:nvPr/>
          </p:nvSpPr>
          <p:spPr bwMode="auto">
            <a:xfrm flipH="1" flipV="1">
              <a:off x="155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Line 19"/>
            <p:cNvSpPr>
              <a:spLocks noChangeShapeType="1"/>
            </p:cNvSpPr>
            <p:nvPr/>
          </p:nvSpPr>
          <p:spPr bwMode="auto">
            <a:xfrm flipH="1">
              <a:off x="1597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Line 20"/>
            <p:cNvSpPr>
              <a:spLocks noChangeShapeType="1"/>
            </p:cNvSpPr>
            <p:nvPr/>
          </p:nvSpPr>
          <p:spPr bwMode="auto">
            <a:xfrm flipH="1" flipV="1">
              <a:off x="1732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Line 21"/>
            <p:cNvSpPr>
              <a:spLocks noChangeShapeType="1"/>
            </p:cNvSpPr>
            <p:nvPr/>
          </p:nvSpPr>
          <p:spPr bwMode="auto">
            <a:xfrm flipH="1">
              <a:off x="1778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Line 22"/>
            <p:cNvSpPr>
              <a:spLocks noChangeShapeType="1"/>
            </p:cNvSpPr>
            <p:nvPr/>
          </p:nvSpPr>
          <p:spPr bwMode="auto">
            <a:xfrm flipH="1" flipV="1">
              <a:off x="164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Line 23"/>
            <p:cNvSpPr>
              <a:spLocks noChangeShapeType="1"/>
            </p:cNvSpPr>
            <p:nvPr/>
          </p:nvSpPr>
          <p:spPr bwMode="auto">
            <a:xfrm flipH="1">
              <a:off x="1688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408" name="Group 24"/>
          <p:cNvGrpSpPr>
            <a:grpSpLocks/>
          </p:cNvGrpSpPr>
          <p:nvPr/>
        </p:nvGrpSpPr>
        <p:grpSpPr bwMode="auto">
          <a:xfrm>
            <a:off x="1911350" y="2038350"/>
            <a:ext cx="173038" cy="430213"/>
            <a:chOff x="1204" y="1284"/>
            <a:chExt cx="109" cy="271"/>
          </a:xfrm>
        </p:grpSpPr>
        <p:sp>
          <p:nvSpPr>
            <p:cNvPr id="16409" name="Line 25"/>
            <p:cNvSpPr>
              <a:spLocks noChangeShapeType="1"/>
            </p:cNvSpPr>
            <p:nvPr/>
          </p:nvSpPr>
          <p:spPr bwMode="auto">
            <a:xfrm>
              <a:off x="1258" y="1284"/>
              <a:ext cx="54" cy="2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Line 26"/>
            <p:cNvSpPr>
              <a:spLocks noChangeShapeType="1"/>
            </p:cNvSpPr>
            <p:nvPr/>
          </p:nvSpPr>
          <p:spPr bwMode="auto">
            <a:xfrm flipV="1">
              <a:off x="1204" y="130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Line 27"/>
            <p:cNvSpPr>
              <a:spLocks noChangeShapeType="1"/>
            </p:cNvSpPr>
            <p:nvPr/>
          </p:nvSpPr>
          <p:spPr bwMode="auto">
            <a:xfrm flipH="1" flipV="1">
              <a:off x="1203" y="135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Line 28"/>
            <p:cNvSpPr>
              <a:spLocks noChangeShapeType="1"/>
            </p:cNvSpPr>
            <p:nvPr/>
          </p:nvSpPr>
          <p:spPr bwMode="auto">
            <a:xfrm flipV="1">
              <a:off x="1205" y="1487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Line 29"/>
            <p:cNvSpPr>
              <a:spLocks noChangeShapeType="1"/>
            </p:cNvSpPr>
            <p:nvPr/>
          </p:nvSpPr>
          <p:spPr bwMode="auto">
            <a:xfrm flipH="1" flipV="1">
              <a:off x="1205" y="1533"/>
              <a:ext cx="55" cy="2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Line 30"/>
            <p:cNvSpPr>
              <a:spLocks noChangeShapeType="1"/>
            </p:cNvSpPr>
            <p:nvPr/>
          </p:nvSpPr>
          <p:spPr bwMode="auto">
            <a:xfrm flipV="1">
              <a:off x="1205" y="139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31"/>
            <p:cNvSpPr>
              <a:spLocks noChangeShapeType="1"/>
            </p:cNvSpPr>
            <p:nvPr/>
          </p:nvSpPr>
          <p:spPr bwMode="auto">
            <a:xfrm flipH="1" flipV="1">
              <a:off x="1203" y="144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16" name="Line 32"/>
          <p:cNvSpPr>
            <a:spLocks noChangeShapeType="1"/>
          </p:cNvSpPr>
          <p:nvPr/>
        </p:nvSpPr>
        <p:spPr bwMode="auto">
          <a:xfrm flipH="1">
            <a:off x="1995488" y="1824038"/>
            <a:ext cx="4762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33"/>
          <p:cNvSpPr>
            <a:spLocks noChangeShapeType="1"/>
          </p:cNvSpPr>
          <p:nvPr/>
        </p:nvSpPr>
        <p:spPr bwMode="auto">
          <a:xfrm flipH="1">
            <a:off x="1997075" y="2470150"/>
            <a:ext cx="4763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Line 34"/>
          <p:cNvSpPr>
            <a:spLocks noChangeShapeType="1"/>
          </p:cNvSpPr>
          <p:nvPr/>
        </p:nvSpPr>
        <p:spPr bwMode="auto">
          <a:xfrm>
            <a:off x="704850" y="2686050"/>
            <a:ext cx="4318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19" name="Group 35"/>
          <p:cNvGrpSpPr>
            <a:grpSpLocks/>
          </p:cNvGrpSpPr>
          <p:nvPr/>
        </p:nvGrpSpPr>
        <p:grpSpPr bwMode="auto">
          <a:xfrm>
            <a:off x="1135063" y="2600325"/>
            <a:ext cx="430212" cy="171450"/>
            <a:chOff x="715" y="1638"/>
            <a:chExt cx="271" cy="108"/>
          </a:xfrm>
        </p:grpSpPr>
        <p:sp>
          <p:nvSpPr>
            <p:cNvPr id="16420" name="Line 36"/>
            <p:cNvSpPr>
              <a:spLocks noChangeShapeType="1"/>
            </p:cNvSpPr>
            <p:nvPr/>
          </p:nvSpPr>
          <p:spPr bwMode="auto">
            <a:xfrm flipV="1">
              <a:off x="715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 flipH="1" flipV="1">
              <a:off x="737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 flipH="1">
              <a:off x="78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39"/>
            <p:cNvSpPr>
              <a:spLocks noChangeShapeType="1"/>
            </p:cNvSpPr>
            <p:nvPr/>
          </p:nvSpPr>
          <p:spPr bwMode="auto">
            <a:xfrm flipH="1" flipV="1">
              <a:off x="917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40"/>
            <p:cNvSpPr>
              <a:spLocks noChangeShapeType="1"/>
            </p:cNvSpPr>
            <p:nvPr/>
          </p:nvSpPr>
          <p:spPr bwMode="auto">
            <a:xfrm flipH="1">
              <a:off x="963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41"/>
            <p:cNvSpPr>
              <a:spLocks noChangeShapeType="1"/>
            </p:cNvSpPr>
            <p:nvPr/>
          </p:nvSpPr>
          <p:spPr bwMode="auto">
            <a:xfrm flipH="1" flipV="1">
              <a:off x="828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6" name="Line 42"/>
            <p:cNvSpPr>
              <a:spLocks noChangeShapeType="1"/>
            </p:cNvSpPr>
            <p:nvPr/>
          </p:nvSpPr>
          <p:spPr bwMode="auto">
            <a:xfrm flipH="1">
              <a:off x="87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27" name="Line 43"/>
          <p:cNvSpPr>
            <a:spLocks noChangeShapeType="1"/>
          </p:cNvSpPr>
          <p:nvPr/>
        </p:nvSpPr>
        <p:spPr bwMode="auto">
          <a:xfrm>
            <a:off x="1566863" y="2686050"/>
            <a:ext cx="862012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28" name="Group 44"/>
          <p:cNvGrpSpPr>
            <a:grpSpLocks/>
          </p:cNvGrpSpPr>
          <p:nvPr/>
        </p:nvGrpSpPr>
        <p:grpSpPr bwMode="auto">
          <a:xfrm>
            <a:off x="2428875" y="2600325"/>
            <a:ext cx="430213" cy="171450"/>
            <a:chOff x="1530" y="1638"/>
            <a:chExt cx="271" cy="108"/>
          </a:xfrm>
        </p:grpSpPr>
        <p:sp>
          <p:nvSpPr>
            <p:cNvPr id="16429" name="Line 45"/>
            <p:cNvSpPr>
              <a:spLocks noChangeShapeType="1"/>
            </p:cNvSpPr>
            <p:nvPr/>
          </p:nvSpPr>
          <p:spPr bwMode="auto">
            <a:xfrm flipV="1">
              <a:off x="1530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46"/>
            <p:cNvSpPr>
              <a:spLocks noChangeShapeType="1"/>
            </p:cNvSpPr>
            <p:nvPr/>
          </p:nvSpPr>
          <p:spPr bwMode="auto">
            <a:xfrm flipH="1" flipV="1">
              <a:off x="155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47"/>
            <p:cNvSpPr>
              <a:spLocks noChangeShapeType="1"/>
            </p:cNvSpPr>
            <p:nvPr/>
          </p:nvSpPr>
          <p:spPr bwMode="auto">
            <a:xfrm flipH="1">
              <a:off x="1597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48"/>
            <p:cNvSpPr>
              <a:spLocks noChangeShapeType="1"/>
            </p:cNvSpPr>
            <p:nvPr/>
          </p:nvSpPr>
          <p:spPr bwMode="auto">
            <a:xfrm flipH="1" flipV="1">
              <a:off x="1732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49"/>
            <p:cNvSpPr>
              <a:spLocks noChangeShapeType="1"/>
            </p:cNvSpPr>
            <p:nvPr/>
          </p:nvSpPr>
          <p:spPr bwMode="auto">
            <a:xfrm flipH="1">
              <a:off x="1778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50"/>
            <p:cNvSpPr>
              <a:spLocks noChangeShapeType="1"/>
            </p:cNvSpPr>
            <p:nvPr/>
          </p:nvSpPr>
          <p:spPr bwMode="auto">
            <a:xfrm flipH="1" flipV="1">
              <a:off x="164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51"/>
            <p:cNvSpPr>
              <a:spLocks noChangeShapeType="1"/>
            </p:cNvSpPr>
            <p:nvPr/>
          </p:nvSpPr>
          <p:spPr bwMode="auto">
            <a:xfrm flipH="1">
              <a:off x="1688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36" name="Line 52"/>
          <p:cNvSpPr>
            <a:spLocks noChangeShapeType="1"/>
          </p:cNvSpPr>
          <p:nvPr/>
        </p:nvSpPr>
        <p:spPr bwMode="auto">
          <a:xfrm>
            <a:off x="2860675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7" name="Line 53"/>
          <p:cNvSpPr>
            <a:spLocks noChangeShapeType="1"/>
          </p:cNvSpPr>
          <p:nvPr/>
        </p:nvSpPr>
        <p:spPr bwMode="auto">
          <a:xfrm flipH="1">
            <a:off x="2859088" y="2686050"/>
            <a:ext cx="434975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8" name="Line 54"/>
          <p:cNvSpPr>
            <a:spLocks noChangeShapeType="1"/>
          </p:cNvSpPr>
          <p:nvPr/>
        </p:nvSpPr>
        <p:spPr bwMode="auto">
          <a:xfrm>
            <a:off x="3292475" y="1824038"/>
            <a:ext cx="1588" cy="862012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6439" name="Object 55"/>
          <p:cNvGraphicFramePr>
            <a:graphicFrameLocks noChangeAspect="1"/>
          </p:cNvGraphicFramePr>
          <p:nvPr/>
        </p:nvGraphicFramePr>
        <p:xfrm>
          <a:off x="139700" y="4479925"/>
          <a:ext cx="1506538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1" r:id="rId6" imgW="1507320" imgH="2771280" progId="">
                  <p:embed/>
                </p:oleObj>
              </mc:Choice>
              <mc:Fallback>
                <p:oleObj r:id="rId6" imgW="1507320" imgH="2771280" progId="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4479925"/>
                        <a:ext cx="1506538" cy="2770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40" name="Text Box 56"/>
          <p:cNvSpPr txBox="1">
            <a:spLocks noChangeArrowheads="1"/>
          </p:cNvSpPr>
          <p:nvPr/>
        </p:nvSpPr>
        <p:spPr bwMode="auto">
          <a:xfrm>
            <a:off x="1096963" y="137160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6441" name="Text Box 57"/>
          <p:cNvSpPr txBox="1">
            <a:spLocks noChangeArrowheads="1"/>
          </p:cNvSpPr>
          <p:nvPr/>
        </p:nvSpPr>
        <p:spPr bwMode="auto">
          <a:xfrm>
            <a:off x="2468563" y="13382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6442" name="Text Box 58"/>
          <p:cNvSpPr txBox="1">
            <a:spLocks noChangeArrowheads="1"/>
          </p:cNvSpPr>
          <p:nvPr/>
        </p:nvSpPr>
        <p:spPr bwMode="auto">
          <a:xfrm>
            <a:off x="2051050" y="20748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6443" name="Text Box 59"/>
          <p:cNvSpPr txBox="1">
            <a:spLocks noChangeArrowheads="1"/>
          </p:cNvSpPr>
          <p:nvPr/>
        </p:nvSpPr>
        <p:spPr bwMode="auto">
          <a:xfrm>
            <a:off x="1136650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6444" name="Text Box 60"/>
          <p:cNvSpPr txBox="1">
            <a:spLocks noChangeArrowheads="1"/>
          </p:cNvSpPr>
          <p:nvPr/>
        </p:nvSpPr>
        <p:spPr bwMode="auto">
          <a:xfrm>
            <a:off x="2416175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6445" name="Text Box 61"/>
          <p:cNvSpPr txBox="1">
            <a:spLocks noChangeArrowheads="1"/>
          </p:cNvSpPr>
          <p:nvPr/>
        </p:nvSpPr>
        <p:spPr bwMode="auto">
          <a:xfrm>
            <a:off x="182563" y="2103438"/>
            <a:ext cx="422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V</a:t>
            </a:r>
            <a:r>
              <a:rPr lang="en-US" altLang="en-US" i="1" baseline="-33000">
                <a:solidFill>
                  <a:srgbClr val="000000"/>
                </a:solidFill>
              </a:rPr>
              <a:t>B</a:t>
            </a:r>
          </a:p>
        </p:txBody>
      </p:sp>
      <p:graphicFrame>
        <p:nvGraphicFramePr>
          <p:cNvPr id="16446" name="Object 62"/>
          <p:cNvGraphicFramePr>
            <a:graphicFrameLocks noChangeAspect="1"/>
          </p:cNvGraphicFramePr>
          <p:nvPr/>
        </p:nvGraphicFramePr>
        <p:xfrm>
          <a:off x="1828800" y="4491038"/>
          <a:ext cx="180498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2" r:id="rId8" imgW="1806120" imgH="1383120" progId="">
                  <p:embed/>
                </p:oleObj>
              </mc:Choice>
              <mc:Fallback>
                <p:oleObj r:id="rId8" imgW="1806120" imgH="138312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1038"/>
                        <a:ext cx="1804988" cy="13795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47" name="Object 63"/>
          <p:cNvGraphicFramePr>
            <a:graphicFrameLocks noChangeAspect="1"/>
          </p:cNvGraphicFramePr>
          <p:nvPr/>
        </p:nvGraphicFramePr>
        <p:xfrm>
          <a:off x="3840163" y="5495925"/>
          <a:ext cx="27463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3" r:id="rId10" imgW="2746440" imgH="917280" progId="">
                  <p:embed/>
                </p:oleObj>
              </mc:Choice>
              <mc:Fallback>
                <p:oleObj r:id="rId10" imgW="2746440" imgH="917280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5495925"/>
                        <a:ext cx="2746375" cy="9112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48" name="Object 64"/>
          <p:cNvGraphicFramePr>
            <a:graphicFrameLocks noChangeAspect="1"/>
          </p:cNvGraphicFramePr>
          <p:nvPr/>
        </p:nvGraphicFramePr>
        <p:xfrm>
          <a:off x="6608763" y="1474788"/>
          <a:ext cx="1620837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4" r:id="rId12" imgW="1621800" imgH="3098160" progId="">
                  <p:embed/>
                </p:oleObj>
              </mc:Choice>
              <mc:Fallback>
                <p:oleObj r:id="rId12" imgW="1621800" imgH="3098160" progId="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8763" y="1474788"/>
                        <a:ext cx="1620837" cy="30972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49" name="Object 65"/>
          <p:cNvGraphicFramePr>
            <a:graphicFrameLocks noChangeAspect="1"/>
          </p:cNvGraphicFramePr>
          <p:nvPr/>
        </p:nvGraphicFramePr>
        <p:xfrm>
          <a:off x="6858000" y="5019675"/>
          <a:ext cx="30432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5" r:id="rId14" imgW="3043800" imgH="1384560" progId="">
                  <p:embed/>
                </p:oleObj>
              </mc:Choice>
              <mc:Fallback>
                <p:oleObj r:id="rId14" imgW="3043800" imgH="1384560" progId="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19675"/>
                        <a:ext cx="3043238" cy="1371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4313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365125" y="457200"/>
            <a:ext cx="93265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/>
              <a:t>Determine the current through each resistor, the total current and the voltage across each resistor.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531813" y="2254250"/>
            <a:ext cx="344487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619125" y="2341563"/>
            <a:ext cx="173038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 flipV="1">
            <a:off x="704850" y="1822450"/>
            <a:ext cx="1588" cy="4333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704850" y="2339975"/>
            <a:ext cx="1588" cy="347663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704850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1135063" y="1736725"/>
            <a:ext cx="430212" cy="171450"/>
            <a:chOff x="715" y="1094"/>
            <a:chExt cx="271" cy="108"/>
          </a:xfrm>
        </p:grpSpPr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 flipV="1">
              <a:off x="715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 flipH="1" flipV="1">
              <a:off x="737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Line 10"/>
            <p:cNvSpPr>
              <a:spLocks noChangeShapeType="1"/>
            </p:cNvSpPr>
            <p:nvPr/>
          </p:nvSpPr>
          <p:spPr bwMode="auto">
            <a:xfrm flipH="1">
              <a:off x="78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Line 11"/>
            <p:cNvSpPr>
              <a:spLocks noChangeShapeType="1"/>
            </p:cNvSpPr>
            <p:nvPr/>
          </p:nvSpPr>
          <p:spPr bwMode="auto">
            <a:xfrm flipH="1" flipV="1">
              <a:off x="917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12"/>
            <p:cNvSpPr>
              <a:spLocks noChangeShapeType="1"/>
            </p:cNvSpPr>
            <p:nvPr/>
          </p:nvSpPr>
          <p:spPr bwMode="auto">
            <a:xfrm flipH="1">
              <a:off x="963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13"/>
            <p:cNvSpPr>
              <a:spLocks noChangeShapeType="1"/>
            </p:cNvSpPr>
            <p:nvPr/>
          </p:nvSpPr>
          <p:spPr bwMode="auto">
            <a:xfrm flipH="1" flipV="1">
              <a:off x="828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 flipH="1">
              <a:off x="87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1566863" y="1824038"/>
            <a:ext cx="862012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4" name="Group 16"/>
          <p:cNvGrpSpPr>
            <a:grpSpLocks/>
          </p:cNvGrpSpPr>
          <p:nvPr/>
        </p:nvGrpSpPr>
        <p:grpSpPr bwMode="auto">
          <a:xfrm>
            <a:off x="2428875" y="1736725"/>
            <a:ext cx="430213" cy="171450"/>
            <a:chOff x="1530" y="1094"/>
            <a:chExt cx="271" cy="108"/>
          </a:xfrm>
        </p:grpSpPr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 flipV="1">
              <a:off x="1530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 flipH="1" flipV="1">
              <a:off x="155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 flipH="1">
              <a:off x="1597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 flipH="1" flipV="1">
              <a:off x="1732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 flipH="1">
              <a:off x="1778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Line 22"/>
            <p:cNvSpPr>
              <a:spLocks noChangeShapeType="1"/>
            </p:cNvSpPr>
            <p:nvPr/>
          </p:nvSpPr>
          <p:spPr bwMode="auto">
            <a:xfrm flipH="1" flipV="1">
              <a:off x="164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Line 23"/>
            <p:cNvSpPr>
              <a:spLocks noChangeShapeType="1"/>
            </p:cNvSpPr>
            <p:nvPr/>
          </p:nvSpPr>
          <p:spPr bwMode="auto">
            <a:xfrm flipH="1">
              <a:off x="1688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1911350" y="2038350"/>
            <a:ext cx="173038" cy="430213"/>
            <a:chOff x="1204" y="1284"/>
            <a:chExt cx="109" cy="271"/>
          </a:xfrm>
        </p:grpSpPr>
        <p:sp>
          <p:nvSpPr>
            <p:cNvPr id="17433" name="Line 25"/>
            <p:cNvSpPr>
              <a:spLocks noChangeShapeType="1"/>
            </p:cNvSpPr>
            <p:nvPr/>
          </p:nvSpPr>
          <p:spPr bwMode="auto">
            <a:xfrm>
              <a:off x="1258" y="1284"/>
              <a:ext cx="54" cy="2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4" name="Line 26"/>
            <p:cNvSpPr>
              <a:spLocks noChangeShapeType="1"/>
            </p:cNvSpPr>
            <p:nvPr/>
          </p:nvSpPr>
          <p:spPr bwMode="auto">
            <a:xfrm flipV="1">
              <a:off x="1204" y="130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Line 27"/>
            <p:cNvSpPr>
              <a:spLocks noChangeShapeType="1"/>
            </p:cNvSpPr>
            <p:nvPr/>
          </p:nvSpPr>
          <p:spPr bwMode="auto">
            <a:xfrm flipH="1" flipV="1">
              <a:off x="1203" y="135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Line 28"/>
            <p:cNvSpPr>
              <a:spLocks noChangeShapeType="1"/>
            </p:cNvSpPr>
            <p:nvPr/>
          </p:nvSpPr>
          <p:spPr bwMode="auto">
            <a:xfrm flipV="1">
              <a:off x="1205" y="1487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29"/>
            <p:cNvSpPr>
              <a:spLocks noChangeShapeType="1"/>
            </p:cNvSpPr>
            <p:nvPr/>
          </p:nvSpPr>
          <p:spPr bwMode="auto">
            <a:xfrm flipH="1" flipV="1">
              <a:off x="1205" y="1533"/>
              <a:ext cx="55" cy="2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30"/>
            <p:cNvSpPr>
              <a:spLocks noChangeShapeType="1"/>
            </p:cNvSpPr>
            <p:nvPr/>
          </p:nvSpPr>
          <p:spPr bwMode="auto">
            <a:xfrm flipV="1">
              <a:off x="1205" y="139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9" name="Line 31"/>
            <p:cNvSpPr>
              <a:spLocks noChangeShapeType="1"/>
            </p:cNvSpPr>
            <p:nvPr/>
          </p:nvSpPr>
          <p:spPr bwMode="auto">
            <a:xfrm flipH="1" flipV="1">
              <a:off x="1203" y="144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40" name="Line 32"/>
          <p:cNvSpPr>
            <a:spLocks noChangeShapeType="1"/>
          </p:cNvSpPr>
          <p:nvPr/>
        </p:nvSpPr>
        <p:spPr bwMode="auto">
          <a:xfrm flipH="1">
            <a:off x="1995488" y="1824038"/>
            <a:ext cx="4762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Line 33"/>
          <p:cNvSpPr>
            <a:spLocks noChangeShapeType="1"/>
          </p:cNvSpPr>
          <p:nvPr/>
        </p:nvSpPr>
        <p:spPr bwMode="auto">
          <a:xfrm flipH="1">
            <a:off x="1997075" y="2470150"/>
            <a:ext cx="4763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704850" y="2686050"/>
            <a:ext cx="4318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43" name="Group 35"/>
          <p:cNvGrpSpPr>
            <a:grpSpLocks/>
          </p:cNvGrpSpPr>
          <p:nvPr/>
        </p:nvGrpSpPr>
        <p:grpSpPr bwMode="auto">
          <a:xfrm>
            <a:off x="1135063" y="2600325"/>
            <a:ext cx="430212" cy="171450"/>
            <a:chOff x="715" y="1638"/>
            <a:chExt cx="271" cy="108"/>
          </a:xfrm>
        </p:grpSpPr>
        <p:sp>
          <p:nvSpPr>
            <p:cNvPr id="17444" name="Line 36"/>
            <p:cNvSpPr>
              <a:spLocks noChangeShapeType="1"/>
            </p:cNvSpPr>
            <p:nvPr/>
          </p:nvSpPr>
          <p:spPr bwMode="auto">
            <a:xfrm flipV="1">
              <a:off x="715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Line 37"/>
            <p:cNvSpPr>
              <a:spLocks noChangeShapeType="1"/>
            </p:cNvSpPr>
            <p:nvPr/>
          </p:nvSpPr>
          <p:spPr bwMode="auto">
            <a:xfrm flipH="1" flipV="1">
              <a:off x="737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6" name="Line 38"/>
            <p:cNvSpPr>
              <a:spLocks noChangeShapeType="1"/>
            </p:cNvSpPr>
            <p:nvPr/>
          </p:nvSpPr>
          <p:spPr bwMode="auto">
            <a:xfrm flipH="1">
              <a:off x="78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7" name="Line 39"/>
            <p:cNvSpPr>
              <a:spLocks noChangeShapeType="1"/>
            </p:cNvSpPr>
            <p:nvPr/>
          </p:nvSpPr>
          <p:spPr bwMode="auto">
            <a:xfrm flipH="1" flipV="1">
              <a:off x="917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8" name="Line 40"/>
            <p:cNvSpPr>
              <a:spLocks noChangeShapeType="1"/>
            </p:cNvSpPr>
            <p:nvPr/>
          </p:nvSpPr>
          <p:spPr bwMode="auto">
            <a:xfrm flipH="1">
              <a:off x="963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41"/>
            <p:cNvSpPr>
              <a:spLocks noChangeShapeType="1"/>
            </p:cNvSpPr>
            <p:nvPr/>
          </p:nvSpPr>
          <p:spPr bwMode="auto">
            <a:xfrm flipH="1" flipV="1">
              <a:off x="828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0" name="Line 42"/>
            <p:cNvSpPr>
              <a:spLocks noChangeShapeType="1"/>
            </p:cNvSpPr>
            <p:nvPr/>
          </p:nvSpPr>
          <p:spPr bwMode="auto">
            <a:xfrm flipH="1">
              <a:off x="87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51" name="Line 43"/>
          <p:cNvSpPr>
            <a:spLocks noChangeShapeType="1"/>
          </p:cNvSpPr>
          <p:nvPr/>
        </p:nvSpPr>
        <p:spPr bwMode="auto">
          <a:xfrm>
            <a:off x="1566863" y="2686050"/>
            <a:ext cx="862012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52" name="Group 44"/>
          <p:cNvGrpSpPr>
            <a:grpSpLocks/>
          </p:cNvGrpSpPr>
          <p:nvPr/>
        </p:nvGrpSpPr>
        <p:grpSpPr bwMode="auto">
          <a:xfrm>
            <a:off x="2428875" y="2600325"/>
            <a:ext cx="430213" cy="171450"/>
            <a:chOff x="1530" y="1638"/>
            <a:chExt cx="271" cy="108"/>
          </a:xfrm>
        </p:grpSpPr>
        <p:sp>
          <p:nvSpPr>
            <p:cNvPr id="17453" name="Line 45"/>
            <p:cNvSpPr>
              <a:spLocks noChangeShapeType="1"/>
            </p:cNvSpPr>
            <p:nvPr/>
          </p:nvSpPr>
          <p:spPr bwMode="auto">
            <a:xfrm flipV="1">
              <a:off x="1530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4" name="Line 46"/>
            <p:cNvSpPr>
              <a:spLocks noChangeShapeType="1"/>
            </p:cNvSpPr>
            <p:nvPr/>
          </p:nvSpPr>
          <p:spPr bwMode="auto">
            <a:xfrm flipH="1" flipV="1">
              <a:off x="155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47"/>
            <p:cNvSpPr>
              <a:spLocks noChangeShapeType="1"/>
            </p:cNvSpPr>
            <p:nvPr/>
          </p:nvSpPr>
          <p:spPr bwMode="auto">
            <a:xfrm flipH="1">
              <a:off x="1597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6" name="Line 48"/>
            <p:cNvSpPr>
              <a:spLocks noChangeShapeType="1"/>
            </p:cNvSpPr>
            <p:nvPr/>
          </p:nvSpPr>
          <p:spPr bwMode="auto">
            <a:xfrm flipH="1" flipV="1">
              <a:off x="1732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49"/>
            <p:cNvSpPr>
              <a:spLocks noChangeShapeType="1"/>
            </p:cNvSpPr>
            <p:nvPr/>
          </p:nvSpPr>
          <p:spPr bwMode="auto">
            <a:xfrm flipH="1">
              <a:off x="1778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Line 50"/>
            <p:cNvSpPr>
              <a:spLocks noChangeShapeType="1"/>
            </p:cNvSpPr>
            <p:nvPr/>
          </p:nvSpPr>
          <p:spPr bwMode="auto">
            <a:xfrm flipH="1" flipV="1">
              <a:off x="164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Line 51"/>
            <p:cNvSpPr>
              <a:spLocks noChangeShapeType="1"/>
            </p:cNvSpPr>
            <p:nvPr/>
          </p:nvSpPr>
          <p:spPr bwMode="auto">
            <a:xfrm flipH="1">
              <a:off x="1688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60" name="Line 52"/>
          <p:cNvSpPr>
            <a:spLocks noChangeShapeType="1"/>
          </p:cNvSpPr>
          <p:nvPr/>
        </p:nvSpPr>
        <p:spPr bwMode="auto">
          <a:xfrm>
            <a:off x="2860675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1" name="Line 53"/>
          <p:cNvSpPr>
            <a:spLocks noChangeShapeType="1"/>
          </p:cNvSpPr>
          <p:nvPr/>
        </p:nvSpPr>
        <p:spPr bwMode="auto">
          <a:xfrm flipH="1">
            <a:off x="2859088" y="2686050"/>
            <a:ext cx="434975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2" name="Line 54"/>
          <p:cNvSpPr>
            <a:spLocks noChangeShapeType="1"/>
          </p:cNvSpPr>
          <p:nvPr/>
        </p:nvSpPr>
        <p:spPr bwMode="auto">
          <a:xfrm>
            <a:off x="3292475" y="1824038"/>
            <a:ext cx="1588" cy="862012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7463" name="Object 55"/>
          <p:cNvGraphicFramePr>
            <a:graphicFrameLocks noChangeAspect="1"/>
          </p:cNvGraphicFramePr>
          <p:nvPr/>
        </p:nvGraphicFramePr>
        <p:xfrm>
          <a:off x="139700" y="4479925"/>
          <a:ext cx="1506538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5" r:id="rId6" imgW="1507320" imgH="2771280" progId="">
                  <p:embed/>
                </p:oleObj>
              </mc:Choice>
              <mc:Fallback>
                <p:oleObj r:id="rId6" imgW="1507320" imgH="2771280" progId="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4479925"/>
                        <a:ext cx="1506538" cy="2770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64" name="Text Box 56"/>
          <p:cNvSpPr txBox="1">
            <a:spLocks noChangeArrowheads="1"/>
          </p:cNvSpPr>
          <p:nvPr/>
        </p:nvSpPr>
        <p:spPr bwMode="auto">
          <a:xfrm>
            <a:off x="1096963" y="137160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7465" name="Text Box 57"/>
          <p:cNvSpPr txBox="1">
            <a:spLocks noChangeArrowheads="1"/>
          </p:cNvSpPr>
          <p:nvPr/>
        </p:nvSpPr>
        <p:spPr bwMode="auto">
          <a:xfrm>
            <a:off x="2468563" y="13382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7466" name="Text Box 58"/>
          <p:cNvSpPr txBox="1">
            <a:spLocks noChangeArrowheads="1"/>
          </p:cNvSpPr>
          <p:nvPr/>
        </p:nvSpPr>
        <p:spPr bwMode="auto">
          <a:xfrm>
            <a:off x="2051050" y="20748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7467" name="Text Box 59"/>
          <p:cNvSpPr txBox="1">
            <a:spLocks noChangeArrowheads="1"/>
          </p:cNvSpPr>
          <p:nvPr/>
        </p:nvSpPr>
        <p:spPr bwMode="auto">
          <a:xfrm>
            <a:off x="1136650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7468" name="Text Box 60"/>
          <p:cNvSpPr txBox="1">
            <a:spLocks noChangeArrowheads="1"/>
          </p:cNvSpPr>
          <p:nvPr/>
        </p:nvSpPr>
        <p:spPr bwMode="auto">
          <a:xfrm>
            <a:off x="2416175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7469" name="Text Box 61"/>
          <p:cNvSpPr txBox="1">
            <a:spLocks noChangeArrowheads="1"/>
          </p:cNvSpPr>
          <p:nvPr/>
        </p:nvSpPr>
        <p:spPr bwMode="auto">
          <a:xfrm>
            <a:off x="182563" y="2103438"/>
            <a:ext cx="422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V</a:t>
            </a:r>
            <a:r>
              <a:rPr lang="en-US" altLang="en-US" i="1" baseline="-33000">
                <a:solidFill>
                  <a:srgbClr val="000000"/>
                </a:solidFill>
              </a:rPr>
              <a:t>B</a:t>
            </a:r>
          </a:p>
        </p:txBody>
      </p:sp>
      <p:graphicFrame>
        <p:nvGraphicFramePr>
          <p:cNvPr id="17470" name="Object 62"/>
          <p:cNvGraphicFramePr>
            <a:graphicFrameLocks noChangeAspect="1"/>
          </p:cNvGraphicFramePr>
          <p:nvPr/>
        </p:nvGraphicFramePr>
        <p:xfrm>
          <a:off x="1828800" y="4491038"/>
          <a:ext cx="180498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6" r:id="rId8" imgW="1806120" imgH="1383120" progId="">
                  <p:embed/>
                </p:oleObj>
              </mc:Choice>
              <mc:Fallback>
                <p:oleObj r:id="rId8" imgW="1806120" imgH="138312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1038"/>
                        <a:ext cx="1804988" cy="13795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71" name="Object 63"/>
          <p:cNvGraphicFramePr>
            <a:graphicFrameLocks noChangeAspect="1"/>
          </p:cNvGraphicFramePr>
          <p:nvPr/>
        </p:nvGraphicFramePr>
        <p:xfrm>
          <a:off x="3840163" y="5495925"/>
          <a:ext cx="2746375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7" r:id="rId10" imgW="2746440" imgH="1384560" progId="">
                  <p:embed/>
                </p:oleObj>
              </mc:Choice>
              <mc:Fallback>
                <p:oleObj r:id="rId10" imgW="2746440" imgH="1384560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5495925"/>
                        <a:ext cx="2746375" cy="1373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72" name="Object 64"/>
          <p:cNvGraphicFramePr>
            <a:graphicFrameLocks noChangeAspect="1"/>
          </p:cNvGraphicFramePr>
          <p:nvPr/>
        </p:nvGraphicFramePr>
        <p:xfrm>
          <a:off x="6608763" y="1474788"/>
          <a:ext cx="1743075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8" r:id="rId12" imgW="1743480" imgH="3098160" progId="">
                  <p:embed/>
                </p:oleObj>
              </mc:Choice>
              <mc:Fallback>
                <p:oleObj r:id="rId12" imgW="1743480" imgH="3098160" progId="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8763" y="1474788"/>
                        <a:ext cx="1743075" cy="30972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73" name="Object 65"/>
          <p:cNvGraphicFramePr>
            <a:graphicFrameLocks noChangeAspect="1"/>
          </p:cNvGraphicFramePr>
          <p:nvPr/>
        </p:nvGraphicFramePr>
        <p:xfrm>
          <a:off x="6858000" y="5019675"/>
          <a:ext cx="30432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9" r:id="rId14" imgW="3043800" imgH="1384560" progId="">
                  <p:embed/>
                </p:oleObj>
              </mc:Choice>
              <mc:Fallback>
                <p:oleObj r:id="rId14" imgW="3043800" imgH="1384560" progId="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19675"/>
                        <a:ext cx="3043238" cy="1371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2752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365125" y="457200"/>
            <a:ext cx="93265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/>
              <a:t>Determine the current through each resistor, the total current and the voltage across each resistor.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>
            <a:off x="531813" y="2254250"/>
            <a:ext cx="344487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619125" y="2341563"/>
            <a:ext cx="173038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V="1">
            <a:off x="704850" y="1822450"/>
            <a:ext cx="1588" cy="4333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704850" y="2339975"/>
            <a:ext cx="1588" cy="347663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704850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1135063" y="1736725"/>
            <a:ext cx="430212" cy="171450"/>
            <a:chOff x="715" y="1094"/>
            <a:chExt cx="271" cy="108"/>
          </a:xfrm>
        </p:grpSpPr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 flipV="1">
              <a:off x="715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 flipH="1" flipV="1">
              <a:off x="737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 flipH="1">
              <a:off x="78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 flipH="1" flipV="1">
              <a:off x="917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 flipH="1">
              <a:off x="963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 flipH="1" flipV="1">
              <a:off x="828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 flipH="1">
              <a:off x="87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1566863" y="1824038"/>
            <a:ext cx="862012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8" name="Group 16"/>
          <p:cNvGrpSpPr>
            <a:grpSpLocks/>
          </p:cNvGrpSpPr>
          <p:nvPr/>
        </p:nvGrpSpPr>
        <p:grpSpPr bwMode="auto">
          <a:xfrm>
            <a:off x="2428875" y="1736725"/>
            <a:ext cx="430213" cy="171450"/>
            <a:chOff x="1530" y="1094"/>
            <a:chExt cx="271" cy="108"/>
          </a:xfrm>
        </p:grpSpPr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 flipV="1">
              <a:off x="1530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 flipH="1" flipV="1">
              <a:off x="155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H="1">
              <a:off x="1597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 flipH="1" flipV="1">
              <a:off x="1732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3" name="Line 21"/>
            <p:cNvSpPr>
              <a:spLocks noChangeShapeType="1"/>
            </p:cNvSpPr>
            <p:nvPr/>
          </p:nvSpPr>
          <p:spPr bwMode="auto">
            <a:xfrm flipH="1">
              <a:off x="1778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4" name="Line 22"/>
            <p:cNvSpPr>
              <a:spLocks noChangeShapeType="1"/>
            </p:cNvSpPr>
            <p:nvPr/>
          </p:nvSpPr>
          <p:spPr bwMode="auto">
            <a:xfrm flipH="1" flipV="1">
              <a:off x="164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5" name="Line 23"/>
            <p:cNvSpPr>
              <a:spLocks noChangeShapeType="1"/>
            </p:cNvSpPr>
            <p:nvPr/>
          </p:nvSpPr>
          <p:spPr bwMode="auto">
            <a:xfrm flipH="1">
              <a:off x="1688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56" name="Group 24"/>
          <p:cNvGrpSpPr>
            <a:grpSpLocks/>
          </p:cNvGrpSpPr>
          <p:nvPr/>
        </p:nvGrpSpPr>
        <p:grpSpPr bwMode="auto">
          <a:xfrm>
            <a:off x="1911350" y="2038350"/>
            <a:ext cx="173038" cy="430213"/>
            <a:chOff x="1204" y="1284"/>
            <a:chExt cx="109" cy="271"/>
          </a:xfrm>
        </p:grpSpPr>
        <p:sp>
          <p:nvSpPr>
            <p:cNvPr id="18457" name="Line 25"/>
            <p:cNvSpPr>
              <a:spLocks noChangeShapeType="1"/>
            </p:cNvSpPr>
            <p:nvPr/>
          </p:nvSpPr>
          <p:spPr bwMode="auto">
            <a:xfrm>
              <a:off x="1258" y="1284"/>
              <a:ext cx="54" cy="2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8" name="Line 26"/>
            <p:cNvSpPr>
              <a:spLocks noChangeShapeType="1"/>
            </p:cNvSpPr>
            <p:nvPr/>
          </p:nvSpPr>
          <p:spPr bwMode="auto">
            <a:xfrm flipV="1">
              <a:off x="1204" y="130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59" name="Line 27"/>
            <p:cNvSpPr>
              <a:spLocks noChangeShapeType="1"/>
            </p:cNvSpPr>
            <p:nvPr/>
          </p:nvSpPr>
          <p:spPr bwMode="auto">
            <a:xfrm flipH="1" flipV="1">
              <a:off x="1203" y="135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0" name="Line 28"/>
            <p:cNvSpPr>
              <a:spLocks noChangeShapeType="1"/>
            </p:cNvSpPr>
            <p:nvPr/>
          </p:nvSpPr>
          <p:spPr bwMode="auto">
            <a:xfrm flipV="1">
              <a:off x="1205" y="1487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1" name="Line 29"/>
            <p:cNvSpPr>
              <a:spLocks noChangeShapeType="1"/>
            </p:cNvSpPr>
            <p:nvPr/>
          </p:nvSpPr>
          <p:spPr bwMode="auto">
            <a:xfrm flipH="1" flipV="1">
              <a:off x="1205" y="1533"/>
              <a:ext cx="55" cy="2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2" name="Line 30"/>
            <p:cNvSpPr>
              <a:spLocks noChangeShapeType="1"/>
            </p:cNvSpPr>
            <p:nvPr/>
          </p:nvSpPr>
          <p:spPr bwMode="auto">
            <a:xfrm flipV="1">
              <a:off x="1205" y="139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3" name="Line 31"/>
            <p:cNvSpPr>
              <a:spLocks noChangeShapeType="1"/>
            </p:cNvSpPr>
            <p:nvPr/>
          </p:nvSpPr>
          <p:spPr bwMode="auto">
            <a:xfrm flipH="1" flipV="1">
              <a:off x="1203" y="144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64" name="Line 32"/>
          <p:cNvSpPr>
            <a:spLocks noChangeShapeType="1"/>
          </p:cNvSpPr>
          <p:nvPr/>
        </p:nvSpPr>
        <p:spPr bwMode="auto">
          <a:xfrm flipH="1">
            <a:off x="1995488" y="1824038"/>
            <a:ext cx="4762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 flipH="1">
            <a:off x="1997075" y="2470150"/>
            <a:ext cx="4763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704850" y="2686050"/>
            <a:ext cx="4318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67" name="Group 35"/>
          <p:cNvGrpSpPr>
            <a:grpSpLocks/>
          </p:cNvGrpSpPr>
          <p:nvPr/>
        </p:nvGrpSpPr>
        <p:grpSpPr bwMode="auto">
          <a:xfrm>
            <a:off x="1135063" y="2600325"/>
            <a:ext cx="430212" cy="171450"/>
            <a:chOff x="715" y="1638"/>
            <a:chExt cx="271" cy="108"/>
          </a:xfrm>
        </p:grpSpPr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 flipV="1">
              <a:off x="715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 flipH="1" flipV="1">
              <a:off x="737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Line 38"/>
            <p:cNvSpPr>
              <a:spLocks noChangeShapeType="1"/>
            </p:cNvSpPr>
            <p:nvPr/>
          </p:nvSpPr>
          <p:spPr bwMode="auto">
            <a:xfrm flipH="1">
              <a:off x="78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Line 39"/>
            <p:cNvSpPr>
              <a:spLocks noChangeShapeType="1"/>
            </p:cNvSpPr>
            <p:nvPr/>
          </p:nvSpPr>
          <p:spPr bwMode="auto">
            <a:xfrm flipH="1" flipV="1">
              <a:off x="917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2" name="Line 40"/>
            <p:cNvSpPr>
              <a:spLocks noChangeShapeType="1"/>
            </p:cNvSpPr>
            <p:nvPr/>
          </p:nvSpPr>
          <p:spPr bwMode="auto">
            <a:xfrm flipH="1">
              <a:off x="963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3" name="Line 41"/>
            <p:cNvSpPr>
              <a:spLocks noChangeShapeType="1"/>
            </p:cNvSpPr>
            <p:nvPr/>
          </p:nvSpPr>
          <p:spPr bwMode="auto">
            <a:xfrm flipH="1" flipV="1">
              <a:off x="828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4" name="Line 42"/>
            <p:cNvSpPr>
              <a:spLocks noChangeShapeType="1"/>
            </p:cNvSpPr>
            <p:nvPr/>
          </p:nvSpPr>
          <p:spPr bwMode="auto">
            <a:xfrm flipH="1">
              <a:off x="87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75" name="Line 43"/>
          <p:cNvSpPr>
            <a:spLocks noChangeShapeType="1"/>
          </p:cNvSpPr>
          <p:nvPr/>
        </p:nvSpPr>
        <p:spPr bwMode="auto">
          <a:xfrm>
            <a:off x="1566863" y="2686050"/>
            <a:ext cx="862012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76" name="Group 44"/>
          <p:cNvGrpSpPr>
            <a:grpSpLocks/>
          </p:cNvGrpSpPr>
          <p:nvPr/>
        </p:nvGrpSpPr>
        <p:grpSpPr bwMode="auto">
          <a:xfrm>
            <a:off x="2428875" y="2600325"/>
            <a:ext cx="430213" cy="171450"/>
            <a:chOff x="1530" y="1638"/>
            <a:chExt cx="271" cy="108"/>
          </a:xfrm>
        </p:grpSpPr>
        <p:sp>
          <p:nvSpPr>
            <p:cNvPr id="18477" name="Line 45"/>
            <p:cNvSpPr>
              <a:spLocks noChangeShapeType="1"/>
            </p:cNvSpPr>
            <p:nvPr/>
          </p:nvSpPr>
          <p:spPr bwMode="auto">
            <a:xfrm flipV="1">
              <a:off x="1530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8" name="Line 46"/>
            <p:cNvSpPr>
              <a:spLocks noChangeShapeType="1"/>
            </p:cNvSpPr>
            <p:nvPr/>
          </p:nvSpPr>
          <p:spPr bwMode="auto">
            <a:xfrm flipH="1" flipV="1">
              <a:off x="155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9" name="Line 47"/>
            <p:cNvSpPr>
              <a:spLocks noChangeShapeType="1"/>
            </p:cNvSpPr>
            <p:nvPr/>
          </p:nvSpPr>
          <p:spPr bwMode="auto">
            <a:xfrm flipH="1">
              <a:off x="1597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0" name="Line 48"/>
            <p:cNvSpPr>
              <a:spLocks noChangeShapeType="1"/>
            </p:cNvSpPr>
            <p:nvPr/>
          </p:nvSpPr>
          <p:spPr bwMode="auto">
            <a:xfrm flipH="1" flipV="1">
              <a:off x="1732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1" name="Line 49"/>
            <p:cNvSpPr>
              <a:spLocks noChangeShapeType="1"/>
            </p:cNvSpPr>
            <p:nvPr/>
          </p:nvSpPr>
          <p:spPr bwMode="auto">
            <a:xfrm flipH="1">
              <a:off x="1778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2" name="Line 50"/>
            <p:cNvSpPr>
              <a:spLocks noChangeShapeType="1"/>
            </p:cNvSpPr>
            <p:nvPr/>
          </p:nvSpPr>
          <p:spPr bwMode="auto">
            <a:xfrm flipH="1" flipV="1">
              <a:off x="164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3" name="Line 51"/>
            <p:cNvSpPr>
              <a:spLocks noChangeShapeType="1"/>
            </p:cNvSpPr>
            <p:nvPr/>
          </p:nvSpPr>
          <p:spPr bwMode="auto">
            <a:xfrm flipH="1">
              <a:off x="1688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84" name="Line 52"/>
          <p:cNvSpPr>
            <a:spLocks noChangeShapeType="1"/>
          </p:cNvSpPr>
          <p:nvPr/>
        </p:nvSpPr>
        <p:spPr bwMode="auto">
          <a:xfrm>
            <a:off x="2860675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5" name="Line 53"/>
          <p:cNvSpPr>
            <a:spLocks noChangeShapeType="1"/>
          </p:cNvSpPr>
          <p:nvPr/>
        </p:nvSpPr>
        <p:spPr bwMode="auto">
          <a:xfrm flipH="1">
            <a:off x="2859088" y="2686050"/>
            <a:ext cx="434975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6" name="Line 54"/>
          <p:cNvSpPr>
            <a:spLocks noChangeShapeType="1"/>
          </p:cNvSpPr>
          <p:nvPr/>
        </p:nvSpPr>
        <p:spPr bwMode="auto">
          <a:xfrm>
            <a:off x="3292475" y="1824038"/>
            <a:ext cx="1588" cy="862012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8487" name="Object 55"/>
          <p:cNvGraphicFramePr>
            <a:graphicFrameLocks noChangeAspect="1"/>
          </p:cNvGraphicFramePr>
          <p:nvPr/>
        </p:nvGraphicFramePr>
        <p:xfrm>
          <a:off x="139700" y="4479925"/>
          <a:ext cx="1506538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" r:id="rId6" imgW="1507320" imgH="2771280" progId="">
                  <p:embed/>
                </p:oleObj>
              </mc:Choice>
              <mc:Fallback>
                <p:oleObj r:id="rId6" imgW="1507320" imgH="2771280" progId="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4479925"/>
                        <a:ext cx="1506538" cy="2770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1096963" y="137160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8489" name="Text Box 57"/>
          <p:cNvSpPr txBox="1">
            <a:spLocks noChangeArrowheads="1"/>
          </p:cNvSpPr>
          <p:nvPr/>
        </p:nvSpPr>
        <p:spPr bwMode="auto">
          <a:xfrm>
            <a:off x="2468563" y="13382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8490" name="Text Box 58"/>
          <p:cNvSpPr txBox="1">
            <a:spLocks noChangeArrowheads="1"/>
          </p:cNvSpPr>
          <p:nvPr/>
        </p:nvSpPr>
        <p:spPr bwMode="auto">
          <a:xfrm>
            <a:off x="2051050" y="20748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8491" name="Text Box 59"/>
          <p:cNvSpPr txBox="1">
            <a:spLocks noChangeArrowheads="1"/>
          </p:cNvSpPr>
          <p:nvPr/>
        </p:nvSpPr>
        <p:spPr bwMode="auto">
          <a:xfrm>
            <a:off x="1136650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8492" name="Text Box 60"/>
          <p:cNvSpPr txBox="1">
            <a:spLocks noChangeArrowheads="1"/>
          </p:cNvSpPr>
          <p:nvPr/>
        </p:nvSpPr>
        <p:spPr bwMode="auto">
          <a:xfrm>
            <a:off x="2416175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8493" name="Text Box 61"/>
          <p:cNvSpPr txBox="1">
            <a:spLocks noChangeArrowheads="1"/>
          </p:cNvSpPr>
          <p:nvPr/>
        </p:nvSpPr>
        <p:spPr bwMode="auto">
          <a:xfrm>
            <a:off x="182563" y="2103438"/>
            <a:ext cx="422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V</a:t>
            </a:r>
            <a:r>
              <a:rPr lang="en-US" altLang="en-US" i="1" baseline="-33000">
                <a:solidFill>
                  <a:srgbClr val="000000"/>
                </a:solidFill>
              </a:rPr>
              <a:t>B</a:t>
            </a:r>
          </a:p>
        </p:txBody>
      </p:sp>
      <p:graphicFrame>
        <p:nvGraphicFramePr>
          <p:cNvPr id="18494" name="Object 62"/>
          <p:cNvGraphicFramePr>
            <a:graphicFrameLocks noChangeAspect="1"/>
          </p:cNvGraphicFramePr>
          <p:nvPr/>
        </p:nvGraphicFramePr>
        <p:xfrm>
          <a:off x="1828800" y="4491038"/>
          <a:ext cx="180498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" r:id="rId8" imgW="1806120" imgH="1383120" progId="">
                  <p:embed/>
                </p:oleObj>
              </mc:Choice>
              <mc:Fallback>
                <p:oleObj r:id="rId8" imgW="1806120" imgH="138312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1038"/>
                        <a:ext cx="1804988" cy="13795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95" name="Object 63"/>
          <p:cNvGraphicFramePr>
            <a:graphicFrameLocks noChangeAspect="1"/>
          </p:cNvGraphicFramePr>
          <p:nvPr/>
        </p:nvGraphicFramePr>
        <p:xfrm>
          <a:off x="3840163" y="5495925"/>
          <a:ext cx="2830512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7" r:id="rId10" imgW="2831040" imgH="1384560" progId="">
                  <p:embed/>
                </p:oleObj>
              </mc:Choice>
              <mc:Fallback>
                <p:oleObj r:id="rId10" imgW="2831040" imgH="1384560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5495925"/>
                        <a:ext cx="2830512" cy="1373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96" name="Text Box 64"/>
          <p:cNvSpPr txBox="1">
            <a:spLocks noChangeArrowheads="1"/>
          </p:cNvSpPr>
          <p:nvPr/>
        </p:nvSpPr>
        <p:spPr bwMode="auto">
          <a:xfrm>
            <a:off x="3657600" y="1830388"/>
            <a:ext cx="5486400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>
                <a:solidFill>
                  <a:srgbClr val="006600"/>
                </a:solidFill>
              </a:rPr>
              <a:t>Note that </a:t>
            </a:r>
            <a:r>
              <a:rPr lang="en-US" altLang="en-US" sz="2800" i="1">
                <a:solidFill>
                  <a:srgbClr val="006600"/>
                </a:solidFill>
              </a:rPr>
              <a:t>I</a:t>
            </a:r>
            <a:r>
              <a:rPr lang="en-US" altLang="en-US" sz="2800" i="1" baseline="-33000">
                <a:solidFill>
                  <a:srgbClr val="006600"/>
                </a:solidFill>
              </a:rPr>
              <a:t>25</a:t>
            </a:r>
            <a:r>
              <a:rPr lang="en-US" altLang="en-US" sz="2800">
                <a:solidFill>
                  <a:srgbClr val="006600"/>
                </a:solidFill>
              </a:rPr>
              <a:t> = </a:t>
            </a:r>
            <a:r>
              <a:rPr lang="en-US" altLang="en-US" sz="2800" i="1">
                <a:solidFill>
                  <a:srgbClr val="006600"/>
                </a:solidFill>
              </a:rPr>
              <a:t>I</a:t>
            </a:r>
            <a:r>
              <a:rPr lang="en-US" altLang="en-US" sz="2800" i="1" baseline="-33000">
                <a:solidFill>
                  <a:srgbClr val="006600"/>
                </a:solidFill>
              </a:rPr>
              <a:t>2</a:t>
            </a:r>
            <a:r>
              <a:rPr lang="en-US" altLang="en-US" sz="2800">
                <a:solidFill>
                  <a:srgbClr val="006600"/>
                </a:solidFill>
              </a:rPr>
              <a:t> = </a:t>
            </a:r>
            <a:r>
              <a:rPr lang="en-US" altLang="en-US" sz="2800" i="1">
                <a:solidFill>
                  <a:srgbClr val="006600"/>
                </a:solidFill>
              </a:rPr>
              <a:t>I</a:t>
            </a:r>
            <a:r>
              <a:rPr lang="en-US" altLang="en-US" sz="2800" i="1" baseline="-33000">
                <a:solidFill>
                  <a:srgbClr val="006600"/>
                </a:solidFill>
              </a:rPr>
              <a:t>5</a:t>
            </a:r>
            <a:r>
              <a:rPr lang="en-US" altLang="en-US" sz="2800">
                <a:solidFill>
                  <a:srgbClr val="006600"/>
                </a:solidFill>
              </a:rPr>
              <a:t>.</a:t>
            </a:r>
          </a:p>
        </p:txBody>
      </p:sp>
      <p:graphicFrame>
        <p:nvGraphicFramePr>
          <p:cNvPr id="18497" name="Object 65"/>
          <p:cNvGraphicFramePr>
            <a:graphicFrameLocks noChangeAspect="1"/>
          </p:cNvGraphicFramePr>
          <p:nvPr/>
        </p:nvGraphicFramePr>
        <p:xfrm>
          <a:off x="6858000" y="5019675"/>
          <a:ext cx="30432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8" r:id="rId12" imgW="3043800" imgH="1384560" progId="">
                  <p:embed/>
                </p:oleObj>
              </mc:Choice>
              <mc:Fallback>
                <p:oleObj r:id="rId12" imgW="3043800" imgH="1384560" progId="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19675"/>
                        <a:ext cx="3043238" cy="1371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5584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65125" y="457200"/>
            <a:ext cx="93265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/>
              <a:t>Determine the current through each resistor, the total current and the voltage across each resistor.</a:t>
            </a:r>
          </a:p>
        </p:txBody>
      </p:sp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531813" y="2254250"/>
            <a:ext cx="344487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619125" y="2341563"/>
            <a:ext cx="173038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V="1">
            <a:off x="704850" y="1822450"/>
            <a:ext cx="1588" cy="4333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704850" y="2339975"/>
            <a:ext cx="1588" cy="347663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704850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3" name="Group 7"/>
          <p:cNvGrpSpPr>
            <a:grpSpLocks/>
          </p:cNvGrpSpPr>
          <p:nvPr/>
        </p:nvGrpSpPr>
        <p:grpSpPr bwMode="auto">
          <a:xfrm>
            <a:off x="1135063" y="1736725"/>
            <a:ext cx="430212" cy="171450"/>
            <a:chOff x="715" y="1094"/>
            <a:chExt cx="271" cy="108"/>
          </a:xfrm>
        </p:grpSpPr>
        <p:sp>
          <p:nvSpPr>
            <p:cNvPr id="19464" name="Line 8"/>
            <p:cNvSpPr>
              <a:spLocks noChangeShapeType="1"/>
            </p:cNvSpPr>
            <p:nvPr/>
          </p:nvSpPr>
          <p:spPr bwMode="auto">
            <a:xfrm flipV="1">
              <a:off x="715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Line 9"/>
            <p:cNvSpPr>
              <a:spLocks noChangeShapeType="1"/>
            </p:cNvSpPr>
            <p:nvPr/>
          </p:nvSpPr>
          <p:spPr bwMode="auto">
            <a:xfrm flipH="1" flipV="1">
              <a:off x="737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6" name="Line 10"/>
            <p:cNvSpPr>
              <a:spLocks noChangeShapeType="1"/>
            </p:cNvSpPr>
            <p:nvPr/>
          </p:nvSpPr>
          <p:spPr bwMode="auto">
            <a:xfrm flipH="1">
              <a:off x="78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Line 11"/>
            <p:cNvSpPr>
              <a:spLocks noChangeShapeType="1"/>
            </p:cNvSpPr>
            <p:nvPr/>
          </p:nvSpPr>
          <p:spPr bwMode="auto">
            <a:xfrm flipH="1" flipV="1">
              <a:off x="917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 flipH="1">
              <a:off x="963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69" name="Line 13"/>
            <p:cNvSpPr>
              <a:spLocks noChangeShapeType="1"/>
            </p:cNvSpPr>
            <p:nvPr/>
          </p:nvSpPr>
          <p:spPr bwMode="auto">
            <a:xfrm flipH="1" flipV="1">
              <a:off x="828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0" name="Line 14"/>
            <p:cNvSpPr>
              <a:spLocks noChangeShapeType="1"/>
            </p:cNvSpPr>
            <p:nvPr/>
          </p:nvSpPr>
          <p:spPr bwMode="auto">
            <a:xfrm flipH="1">
              <a:off x="87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1566863" y="1824038"/>
            <a:ext cx="862012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72" name="Group 16"/>
          <p:cNvGrpSpPr>
            <a:grpSpLocks/>
          </p:cNvGrpSpPr>
          <p:nvPr/>
        </p:nvGrpSpPr>
        <p:grpSpPr bwMode="auto">
          <a:xfrm>
            <a:off x="2428875" y="1736725"/>
            <a:ext cx="430213" cy="171450"/>
            <a:chOff x="1530" y="1094"/>
            <a:chExt cx="271" cy="108"/>
          </a:xfrm>
        </p:grpSpPr>
        <p:sp>
          <p:nvSpPr>
            <p:cNvPr id="19473" name="Line 17"/>
            <p:cNvSpPr>
              <a:spLocks noChangeShapeType="1"/>
            </p:cNvSpPr>
            <p:nvPr/>
          </p:nvSpPr>
          <p:spPr bwMode="auto">
            <a:xfrm flipV="1">
              <a:off x="1530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4" name="Line 18"/>
            <p:cNvSpPr>
              <a:spLocks noChangeShapeType="1"/>
            </p:cNvSpPr>
            <p:nvPr/>
          </p:nvSpPr>
          <p:spPr bwMode="auto">
            <a:xfrm flipH="1" flipV="1">
              <a:off x="155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Line 19"/>
            <p:cNvSpPr>
              <a:spLocks noChangeShapeType="1"/>
            </p:cNvSpPr>
            <p:nvPr/>
          </p:nvSpPr>
          <p:spPr bwMode="auto">
            <a:xfrm flipH="1">
              <a:off x="1597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20"/>
            <p:cNvSpPr>
              <a:spLocks noChangeShapeType="1"/>
            </p:cNvSpPr>
            <p:nvPr/>
          </p:nvSpPr>
          <p:spPr bwMode="auto">
            <a:xfrm flipH="1" flipV="1">
              <a:off x="1732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21"/>
            <p:cNvSpPr>
              <a:spLocks noChangeShapeType="1"/>
            </p:cNvSpPr>
            <p:nvPr/>
          </p:nvSpPr>
          <p:spPr bwMode="auto">
            <a:xfrm flipH="1">
              <a:off x="1778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 flipH="1" flipV="1">
              <a:off x="164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 flipH="1">
              <a:off x="1688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80" name="Group 24"/>
          <p:cNvGrpSpPr>
            <a:grpSpLocks/>
          </p:cNvGrpSpPr>
          <p:nvPr/>
        </p:nvGrpSpPr>
        <p:grpSpPr bwMode="auto">
          <a:xfrm>
            <a:off x="1911350" y="2038350"/>
            <a:ext cx="173038" cy="430213"/>
            <a:chOff x="1204" y="1284"/>
            <a:chExt cx="109" cy="271"/>
          </a:xfrm>
        </p:grpSpPr>
        <p:sp>
          <p:nvSpPr>
            <p:cNvPr id="19481" name="Line 25"/>
            <p:cNvSpPr>
              <a:spLocks noChangeShapeType="1"/>
            </p:cNvSpPr>
            <p:nvPr/>
          </p:nvSpPr>
          <p:spPr bwMode="auto">
            <a:xfrm>
              <a:off x="1258" y="1284"/>
              <a:ext cx="54" cy="2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Line 26"/>
            <p:cNvSpPr>
              <a:spLocks noChangeShapeType="1"/>
            </p:cNvSpPr>
            <p:nvPr/>
          </p:nvSpPr>
          <p:spPr bwMode="auto">
            <a:xfrm flipV="1">
              <a:off x="1204" y="130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Line 27"/>
            <p:cNvSpPr>
              <a:spLocks noChangeShapeType="1"/>
            </p:cNvSpPr>
            <p:nvPr/>
          </p:nvSpPr>
          <p:spPr bwMode="auto">
            <a:xfrm flipH="1" flipV="1">
              <a:off x="1203" y="135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Line 28"/>
            <p:cNvSpPr>
              <a:spLocks noChangeShapeType="1"/>
            </p:cNvSpPr>
            <p:nvPr/>
          </p:nvSpPr>
          <p:spPr bwMode="auto">
            <a:xfrm flipV="1">
              <a:off x="1205" y="1487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Line 29"/>
            <p:cNvSpPr>
              <a:spLocks noChangeShapeType="1"/>
            </p:cNvSpPr>
            <p:nvPr/>
          </p:nvSpPr>
          <p:spPr bwMode="auto">
            <a:xfrm flipH="1" flipV="1">
              <a:off x="1205" y="1533"/>
              <a:ext cx="55" cy="2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Line 30"/>
            <p:cNvSpPr>
              <a:spLocks noChangeShapeType="1"/>
            </p:cNvSpPr>
            <p:nvPr/>
          </p:nvSpPr>
          <p:spPr bwMode="auto">
            <a:xfrm flipV="1">
              <a:off x="1205" y="139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Line 31"/>
            <p:cNvSpPr>
              <a:spLocks noChangeShapeType="1"/>
            </p:cNvSpPr>
            <p:nvPr/>
          </p:nvSpPr>
          <p:spPr bwMode="auto">
            <a:xfrm flipH="1" flipV="1">
              <a:off x="1203" y="144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8" name="Line 32"/>
          <p:cNvSpPr>
            <a:spLocks noChangeShapeType="1"/>
          </p:cNvSpPr>
          <p:nvPr/>
        </p:nvSpPr>
        <p:spPr bwMode="auto">
          <a:xfrm flipH="1">
            <a:off x="1995488" y="1824038"/>
            <a:ext cx="4762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89" name="Line 33"/>
          <p:cNvSpPr>
            <a:spLocks noChangeShapeType="1"/>
          </p:cNvSpPr>
          <p:nvPr/>
        </p:nvSpPr>
        <p:spPr bwMode="auto">
          <a:xfrm flipH="1">
            <a:off x="1997075" y="2470150"/>
            <a:ext cx="4763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90" name="Line 34"/>
          <p:cNvSpPr>
            <a:spLocks noChangeShapeType="1"/>
          </p:cNvSpPr>
          <p:nvPr/>
        </p:nvSpPr>
        <p:spPr bwMode="auto">
          <a:xfrm>
            <a:off x="704850" y="2686050"/>
            <a:ext cx="4318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91" name="Group 35"/>
          <p:cNvGrpSpPr>
            <a:grpSpLocks/>
          </p:cNvGrpSpPr>
          <p:nvPr/>
        </p:nvGrpSpPr>
        <p:grpSpPr bwMode="auto">
          <a:xfrm>
            <a:off x="1135063" y="2600325"/>
            <a:ext cx="430212" cy="171450"/>
            <a:chOff x="715" y="1638"/>
            <a:chExt cx="271" cy="108"/>
          </a:xfrm>
        </p:grpSpPr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 flipV="1">
              <a:off x="715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37"/>
            <p:cNvSpPr>
              <a:spLocks noChangeShapeType="1"/>
            </p:cNvSpPr>
            <p:nvPr/>
          </p:nvSpPr>
          <p:spPr bwMode="auto">
            <a:xfrm flipH="1" flipV="1">
              <a:off x="737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38"/>
            <p:cNvSpPr>
              <a:spLocks noChangeShapeType="1"/>
            </p:cNvSpPr>
            <p:nvPr/>
          </p:nvSpPr>
          <p:spPr bwMode="auto">
            <a:xfrm flipH="1">
              <a:off x="78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Line 39"/>
            <p:cNvSpPr>
              <a:spLocks noChangeShapeType="1"/>
            </p:cNvSpPr>
            <p:nvPr/>
          </p:nvSpPr>
          <p:spPr bwMode="auto">
            <a:xfrm flipH="1" flipV="1">
              <a:off x="917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40"/>
            <p:cNvSpPr>
              <a:spLocks noChangeShapeType="1"/>
            </p:cNvSpPr>
            <p:nvPr/>
          </p:nvSpPr>
          <p:spPr bwMode="auto">
            <a:xfrm flipH="1">
              <a:off x="963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41"/>
            <p:cNvSpPr>
              <a:spLocks noChangeShapeType="1"/>
            </p:cNvSpPr>
            <p:nvPr/>
          </p:nvSpPr>
          <p:spPr bwMode="auto">
            <a:xfrm flipH="1" flipV="1">
              <a:off x="828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42"/>
            <p:cNvSpPr>
              <a:spLocks noChangeShapeType="1"/>
            </p:cNvSpPr>
            <p:nvPr/>
          </p:nvSpPr>
          <p:spPr bwMode="auto">
            <a:xfrm flipH="1">
              <a:off x="87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99" name="Line 43"/>
          <p:cNvSpPr>
            <a:spLocks noChangeShapeType="1"/>
          </p:cNvSpPr>
          <p:nvPr/>
        </p:nvSpPr>
        <p:spPr bwMode="auto">
          <a:xfrm>
            <a:off x="1566863" y="2686050"/>
            <a:ext cx="862012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500" name="Group 44"/>
          <p:cNvGrpSpPr>
            <a:grpSpLocks/>
          </p:cNvGrpSpPr>
          <p:nvPr/>
        </p:nvGrpSpPr>
        <p:grpSpPr bwMode="auto">
          <a:xfrm>
            <a:off x="2428875" y="2600325"/>
            <a:ext cx="430213" cy="171450"/>
            <a:chOff x="1530" y="1638"/>
            <a:chExt cx="271" cy="108"/>
          </a:xfrm>
        </p:grpSpPr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 flipV="1">
              <a:off x="1530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46"/>
            <p:cNvSpPr>
              <a:spLocks noChangeShapeType="1"/>
            </p:cNvSpPr>
            <p:nvPr/>
          </p:nvSpPr>
          <p:spPr bwMode="auto">
            <a:xfrm flipH="1" flipV="1">
              <a:off x="155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3" name="Line 47"/>
            <p:cNvSpPr>
              <a:spLocks noChangeShapeType="1"/>
            </p:cNvSpPr>
            <p:nvPr/>
          </p:nvSpPr>
          <p:spPr bwMode="auto">
            <a:xfrm flipH="1">
              <a:off x="1597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Line 48"/>
            <p:cNvSpPr>
              <a:spLocks noChangeShapeType="1"/>
            </p:cNvSpPr>
            <p:nvPr/>
          </p:nvSpPr>
          <p:spPr bwMode="auto">
            <a:xfrm flipH="1" flipV="1">
              <a:off x="1732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Line 49"/>
            <p:cNvSpPr>
              <a:spLocks noChangeShapeType="1"/>
            </p:cNvSpPr>
            <p:nvPr/>
          </p:nvSpPr>
          <p:spPr bwMode="auto">
            <a:xfrm flipH="1">
              <a:off x="1778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Line 50"/>
            <p:cNvSpPr>
              <a:spLocks noChangeShapeType="1"/>
            </p:cNvSpPr>
            <p:nvPr/>
          </p:nvSpPr>
          <p:spPr bwMode="auto">
            <a:xfrm flipH="1" flipV="1">
              <a:off x="164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Line 51"/>
            <p:cNvSpPr>
              <a:spLocks noChangeShapeType="1"/>
            </p:cNvSpPr>
            <p:nvPr/>
          </p:nvSpPr>
          <p:spPr bwMode="auto">
            <a:xfrm flipH="1">
              <a:off x="1688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08" name="Line 52"/>
          <p:cNvSpPr>
            <a:spLocks noChangeShapeType="1"/>
          </p:cNvSpPr>
          <p:nvPr/>
        </p:nvSpPr>
        <p:spPr bwMode="auto">
          <a:xfrm>
            <a:off x="2860675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 flipH="1">
            <a:off x="2859088" y="2686050"/>
            <a:ext cx="434975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>
            <a:off x="3292475" y="1824038"/>
            <a:ext cx="1588" cy="862012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9511" name="Object 55"/>
          <p:cNvGraphicFramePr>
            <a:graphicFrameLocks noChangeAspect="1"/>
          </p:cNvGraphicFramePr>
          <p:nvPr/>
        </p:nvGraphicFramePr>
        <p:xfrm>
          <a:off x="139700" y="4479925"/>
          <a:ext cx="1506538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3" r:id="rId6" imgW="1507320" imgH="2771280" progId="">
                  <p:embed/>
                </p:oleObj>
              </mc:Choice>
              <mc:Fallback>
                <p:oleObj r:id="rId6" imgW="1507320" imgH="2771280" progId="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4479925"/>
                        <a:ext cx="1506538" cy="2770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12" name="Text Box 56"/>
          <p:cNvSpPr txBox="1">
            <a:spLocks noChangeArrowheads="1"/>
          </p:cNvSpPr>
          <p:nvPr/>
        </p:nvSpPr>
        <p:spPr bwMode="auto">
          <a:xfrm>
            <a:off x="1096963" y="137160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513" name="Text Box 57"/>
          <p:cNvSpPr txBox="1">
            <a:spLocks noChangeArrowheads="1"/>
          </p:cNvSpPr>
          <p:nvPr/>
        </p:nvSpPr>
        <p:spPr bwMode="auto">
          <a:xfrm>
            <a:off x="2468563" y="13382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9514" name="Text Box 58"/>
          <p:cNvSpPr txBox="1">
            <a:spLocks noChangeArrowheads="1"/>
          </p:cNvSpPr>
          <p:nvPr/>
        </p:nvSpPr>
        <p:spPr bwMode="auto">
          <a:xfrm>
            <a:off x="2051050" y="20748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9515" name="Text Box 59"/>
          <p:cNvSpPr txBox="1">
            <a:spLocks noChangeArrowheads="1"/>
          </p:cNvSpPr>
          <p:nvPr/>
        </p:nvSpPr>
        <p:spPr bwMode="auto">
          <a:xfrm>
            <a:off x="1136650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9516" name="Text Box 60"/>
          <p:cNvSpPr txBox="1">
            <a:spLocks noChangeArrowheads="1"/>
          </p:cNvSpPr>
          <p:nvPr/>
        </p:nvSpPr>
        <p:spPr bwMode="auto">
          <a:xfrm>
            <a:off x="2416175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9517" name="Text Box 61"/>
          <p:cNvSpPr txBox="1">
            <a:spLocks noChangeArrowheads="1"/>
          </p:cNvSpPr>
          <p:nvPr/>
        </p:nvSpPr>
        <p:spPr bwMode="auto">
          <a:xfrm>
            <a:off x="182563" y="2103438"/>
            <a:ext cx="422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V</a:t>
            </a:r>
            <a:r>
              <a:rPr lang="en-US" altLang="en-US" i="1" baseline="-33000">
                <a:solidFill>
                  <a:srgbClr val="000000"/>
                </a:solidFill>
              </a:rPr>
              <a:t>B</a:t>
            </a:r>
          </a:p>
        </p:txBody>
      </p:sp>
      <p:graphicFrame>
        <p:nvGraphicFramePr>
          <p:cNvPr id="19518" name="Object 62"/>
          <p:cNvGraphicFramePr>
            <a:graphicFrameLocks noChangeAspect="1"/>
          </p:cNvGraphicFramePr>
          <p:nvPr/>
        </p:nvGraphicFramePr>
        <p:xfrm>
          <a:off x="1828800" y="4491038"/>
          <a:ext cx="180498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4" r:id="rId8" imgW="1806120" imgH="1383120" progId="">
                  <p:embed/>
                </p:oleObj>
              </mc:Choice>
              <mc:Fallback>
                <p:oleObj r:id="rId8" imgW="1806120" imgH="138312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1038"/>
                        <a:ext cx="1804988" cy="13795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19" name="Object 63"/>
          <p:cNvGraphicFramePr>
            <a:graphicFrameLocks noChangeAspect="1"/>
          </p:cNvGraphicFramePr>
          <p:nvPr/>
        </p:nvGraphicFramePr>
        <p:xfrm>
          <a:off x="3840163" y="5495925"/>
          <a:ext cx="2830512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5" r:id="rId10" imgW="2831040" imgH="1384560" progId="">
                  <p:embed/>
                </p:oleObj>
              </mc:Choice>
              <mc:Fallback>
                <p:oleObj r:id="rId10" imgW="2831040" imgH="1384560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5495925"/>
                        <a:ext cx="2830512" cy="1373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20" name="Object 64"/>
          <p:cNvGraphicFramePr>
            <a:graphicFrameLocks noChangeAspect="1"/>
          </p:cNvGraphicFramePr>
          <p:nvPr/>
        </p:nvGraphicFramePr>
        <p:xfrm>
          <a:off x="6858000" y="5019675"/>
          <a:ext cx="3043238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6" r:id="rId12" imgW="3043800" imgH="1851840" progId="">
                  <p:embed/>
                </p:oleObj>
              </mc:Choice>
              <mc:Fallback>
                <p:oleObj r:id="rId12" imgW="3043800" imgH="1851840" progId="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19675"/>
                        <a:ext cx="3043238" cy="18383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21" name="Object 65"/>
          <p:cNvGraphicFramePr>
            <a:graphicFrameLocks noChangeAspect="1"/>
          </p:cNvGraphicFramePr>
          <p:nvPr/>
        </p:nvGraphicFramePr>
        <p:xfrm>
          <a:off x="6380163" y="1920875"/>
          <a:ext cx="3036887" cy="220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7" r:id="rId14" imgW="3038040" imgH="2204640" progId="">
                  <p:embed/>
                </p:oleObj>
              </mc:Choice>
              <mc:Fallback>
                <p:oleObj r:id="rId14" imgW="3038040" imgH="2204640" progId="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1920875"/>
                        <a:ext cx="3036887" cy="22050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2577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65125" y="457200"/>
            <a:ext cx="93265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/>
              <a:t>Determine the current through each resistor, the total current and the voltage across each resistor.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531813" y="2254250"/>
            <a:ext cx="344487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619125" y="2341563"/>
            <a:ext cx="173038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704850" y="1822450"/>
            <a:ext cx="1588" cy="4333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 flipV="1">
            <a:off x="704850" y="2339975"/>
            <a:ext cx="1588" cy="347663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704850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1135063" y="1736725"/>
            <a:ext cx="430212" cy="171450"/>
            <a:chOff x="715" y="1094"/>
            <a:chExt cx="271" cy="108"/>
          </a:xfrm>
        </p:grpSpPr>
        <p:sp>
          <p:nvSpPr>
            <p:cNvPr id="20488" name="Line 8"/>
            <p:cNvSpPr>
              <a:spLocks noChangeShapeType="1"/>
            </p:cNvSpPr>
            <p:nvPr/>
          </p:nvSpPr>
          <p:spPr bwMode="auto">
            <a:xfrm flipV="1">
              <a:off x="715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 flipH="1" flipV="1">
              <a:off x="737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 flipH="1">
              <a:off x="78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Line 11"/>
            <p:cNvSpPr>
              <a:spLocks noChangeShapeType="1"/>
            </p:cNvSpPr>
            <p:nvPr/>
          </p:nvSpPr>
          <p:spPr bwMode="auto">
            <a:xfrm flipH="1" flipV="1">
              <a:off x="917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12"/>
            <p:cNvSpPr>
              <a:spLocks noChangeShapeType="1"/>
            </p:cNvSpPr>
            <p:nvPr/>
          </p:nvSpPr>
          <p:spPr bwMode="auto">
            <a:xfrm flipH="1">
              <a:off x="963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 flipH="1" flipV="1">
              <a:off x="828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14"/>
            <p:cNvSpPr>
              <a:spLocks noChangeShapeType="1"/>
            </p:cNvSpPr>
            <p:nvPr/>
          </p:nvSpPr>
          <p:spPr bwMode="auto">
            <a:xfrm flipH="1">
              <a:off x="87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1566863" y="1824038"/>
            <a:ext cx="862012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6" name="Group 16"/>
          <p:cNvGrpSpPr>
            <a:grpSpLocks/>
          </p:cNvGrpSpPr>
          <p:nvPr/>
        </p:nvGrpSpPr>
        <p:grpSpPr bwMode="auto">
          <a:xfrm>
            <a:off x="2428875" y="1736725"/>
            <a:ext cx="430213" cy="171450"/>
            <a:chOff x="1530" y="1094"/>
            <a:chExt cx="271" cy="108"/>
          </a:xfrm>
        </p:grpSpPr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 flipV="1">
              <a:off x="1530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18"/>
            <p:cNvSpPr>
              <a:spLocks noChangeShapeType="1"/>
            </p:cNvSpPr>
            <p:nvPr/>
          </p:nvSpPr>
          <p:spPr bwMode="auto">
            <a:xfrm flipH="1" flipV="1">
              <a:off x="155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19"/>
            <p:cNvSpPr>
              <a:spLocks noChangeShapeType="1"/>
            </p:cNvSpPr>
            <p:nvPr/>
          </p:nvSpPr>
          <p:spPr bwMode="auto">
            <a:xfrm flipH="1">
              <a:off x="1597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Line 20"/>
            <p:cNvSpPr>
              <a:spLocks noChangeShapeType="1"/>
            </p:cNvSpPr>
            <p:nvPr/>
          </p:nvSpPr>
          <p:spPr bwMode="auto">
            <a:xfrm flipH="1" flipV="1">
              <a:off x="1732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 flipH="1">
              <a:off x="1778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 flipH="1" flipV="1">
              <a:off x="164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 flipH="1">
              <a:off x="1688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04" name="Group 24"/>
          <p:cNvGrpSpPr>
            <a:grpSpLocks/>
          </p:cNvGrpSpPr>
          <p:nvPr/>
        </p:nvGrpSpPr>
        <p:grpSpPr bwMode="auto">
          <a:xfrm>
            <a:off x="1911350" y="2038350"/>
            <a:ext cx="173038" cy="430213"/>
            <a:chOff x="1204" y="1284"/>
            <a:chExt cx="109" cy="271"/>
          </a:xfrm>
        </p:grpSpPr>
        <p:sp>
          <p:nvSpPr>
            <p:cNvPr id="20505" name="Line 25"/>
            <p:cNvSpPr>
              <a:spLocks noChangeShapeType="1"/>
            </p:cNvSpPr>
            <p:nvPr/>
          </p:nvSpPr>
          <p:spPr bwMode="auto">
            <a:xfrm>
              <a:off x="1258" y="1284"/>
              <a:ext cx="54" cy="2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6" name="Line 26"/>
            <p:cNvSpPr>
              <a:spLocks noChangeShapeType="1"/>
            </p:cNvSpPr>
            <p:nvPr/>
          </p:nvSpPr>
          <p:spPr bwMode="auto">
            <a:xfrm flipV="1">
              <a:off x="1204" y="130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Line 27"/>
            <p:cNvSpPr>
              <a:spLocks noChangeShapeType="1"/>
            </p:cNvSpPr>
            <p:nvPr/>
          </p:nvSpPr>
          <p:spPr bwMode="auto">
            <a:xfrm flipH="1" flipV="1">
              <a:off x="1203" y="135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 flipV="1">
              <a:off x="1205" y="1487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 flipH="1" flipV="1">
              <a:off x="1205" y="1533"/>
              <a:ext cx="55" cy="2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30"/>
            <p:cNvSpPr>
              <a:spLocks noChangeShapeType="1"/>
            </p:cNvSpPr>
            <p:nvPr/>
          </p:nvSpPr>
          <p:spPr bwMode="auto">
            <a:xfrm flipV="1">
              <a:off x="1205" y="139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 flipH="1" flipV="1">
              <a:off x="1203" y="144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2" name="Line 32"/>
          <p:cNvSpPr>
            <a:spLocks noChangeShapeType="1"/>
          </p:cNvSpPr>
          <p:nvPr/>
        </p:nvSpPr>
        <p:spPr bwMode="auto">
          <a:xfrm flipH="1">
            <a:off x="1995488" y="1824038"/>
            <a:ext cx="4762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3" name="Line 33"/>
          <p:cNvSpPr>
            <a:spLocks noChangeShapeType="1"/>
          </p:cNvSpPr>
          <p:nvPr/>
        </p:nvSpPr>
        <p:spPr bwMode="auto">
          <a:xfrm flipH="1">
            <a:off x="1997075" y="2470150"/>
            <a:ext cx="4763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704850" y="2686050"/>
            <a:ext cx="4318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15" name="Group 35"/>
          <p:cNvGrpSpPr>
            <a:grpSpLocks/>
          </p:cNvGrpSpPr>
          <p:nvPr/>
        </p:nvGrpSpPr>
        <p:grpSpPr bwMode="auto">
          <a:xfrm>
            <a:off x="1135063" y="2600325"/>
            <a:ext cx="430212" cy="171450"/>
            <a:chOff x="715" y="1638"/>
            <a:chExt cx="271" cy="108"/>
          </a:xfrm>
        </p:grpSpPr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 flipV="1">
              <a:off x="715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 flipH="1" flipV="1">
              <a:off x="737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 flipH="1">
              <a:off x="78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 flipH="1" flipV="1">
              <a:off x="917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 flipH="1">
              <a:off x="963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 flipH="1" flipV="1">
              <a:off x="828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 flipH="1">
              <a:off x="87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23" name="Line 43"/>
          <p:cNvSpPr>
            <a:spLocks noChangeShapeType="1"/>
          </p:cNvSpPr>
          <p:nvPr/>
        </p:nvSpPr>
        <p:spPr bwMode="auto">
          <a:xfrm>
            <a:off x="1566863" y="2686050"/>
            <a:ext cx="862012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524" name="Group 44"/>
          <p:cNvGrpSpPr>
            <a:grpSpLocks/>
          </p:cNvGrpSpPr>
          <p:nvPr/>
        </p:nvGrpSpPr>
        <p:grpSpPr bwMode="auto">
          <a:xfrm>
            <a:off x="2428875" y="2600325"/>
            <a:ext cx="430213" cy="171450"/>
            <a:chOff x="1530" y="1638"/>
            <a:chExt cx="271" cy="108"/>
          </a:xfrm>
        </p:grpSpPr>
        <p:sp>
          <p:nvSpPr>
            <p:cNvPr id="20525" name="Line 45"/>
            <p:cNvSpPr>
              <a:spLocks noChangeShapeType="1"/>
            </p:cNvSpPr>
            <p:nvPr/>
          </p:nvSpPr>
          <p:spPr bwMode="auto">
            <a:xfrm flipV="1">
              <a:off x="1530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6" name="Line 46"/>
            <p:cNvSpPr>
              <a:spLocks noChangeShapeType="1"/>
            </p:cNvSpPr>
            <p:nvPr/>
          </p:nvSpPr>
          <p:spPr bwMode="auto">
            <a:xfrm flipH="1" flipV="1">
              <a:off x="155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Line 47"/>
            <p:cNvSpPr>
              <a:spLocks noChangeShapeType="1"/>
            </p:cNvSpPr>
            <p:nvPr/>
          </p:nvSpPr>
          <p:spPr bwMode="auto">
            <a:xfrm flipH="1">
              <a:off x="1597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Line 48"/>
            <p:cNvSpPr>
              <a:spLocks noChangeShapeType="1"/>
            </p:cNvSpPr>
            <p:nvPr/>
          </p:nvSpPr>
          <p:spPr bwMode="auto">
            <a:xfrm flipH="1" flipV="1">
              <a:off x="1732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Line 49"/>
            <p:cNvSpPr>
              <a:spLocks noChangeShapeType="1"/>
            </p:cNvSpPr>
            <p:nvPr/>
          </p:nvSpPr>
          <p:spPr bwMode="auto">
            <a:xfrm flipH="1">
              <a:off x="1778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Line 50"/>
            <p:cNvSpPr>
              <a:spLocks noChangeShapeType="1"/>
            </p:cNvSpPr>
            <p:nvPr/>
          </p:nvSpPr>
          <p:spPr bwMode="auto">
            <a:xfrm flipH="1" flipV="1">
              <a:off x="164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Line 51"/>
            <p:cNvSpPr>
              <a:spLocks noChangeShapeType="1"/>
            </p:cNvSpPr>
            <p:nvPr/>
          </p:nvSpPr>
          <p:spPr bwMode="auto">
            <a:xfrm flipH="1">
              <a:off x="1688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2" name="Line 52"/>
          <p:cNvSpPr>
            <a:spLocks noChangeShapeType="1"/>
          </p:cNvSpPr>
          <p:nvPr/>
        </p:nvSpPr>
        <p:spPr bwMode="auto">
          <a:xfrm>
            <a:off x="2860675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3" name="Line 53"/>
          <p:cNvSpPr>
            <a:spLocks noChangeShapeType="1"/>
          </p:cNvSpPr>
          <p:nvPr/>
        </p:nvSpPr>
        <p:spPr bwMode="auto">
          <a:xfrm flipH="1">
            <a:off x="2859088" y="2686050"/>
            <a:ext cx="434975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4" name="Line 54"/>
          <p:cNvSpPr>
            <a:spLocks noChangeShapeType="1"/>
          </p:cNvSpPr>
          <p:nvPr/>
        </p:nvSpPr>
        <p:spPr bwMode="auto">
          <a:xfrm>
            <a:off x="3292475" y="1824038"/>
            <a:ext cx="1588" cy="862012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0535" name="Object 55"/>
          <p:cNvGraphicFramePr>
            <a:graphicFrameLocks noChangeAspect="1"/>
          </p:cNvGraphicFramePr>
          <p:nvPr/>
        </p:nvGraphicFramePr>
        <p:xfrm>
          <a:off x="139700" y="4479925"/>
          <a:ext cx="1506538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7" r:id="rId6" imgW="1507320" imgH="2771280" progId="">
                  <p:embed/>
                </p:oleObj>
              </mc:Choice>
              <mc:Fallback>
                <p:oleObj r:id="rId6" imgW="1507320" imgH="2771280" progId="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4479925"/>
                        <a:ext cx="1506538" cy="2770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1096963" y="137160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0537" name="Text Box 57"/>
          <p:cNvSpPr txBox="1">
            <a:spLocks noChangeArrowheads="1"/>
          </p:cNvSpPr>
          <p:nvPr/>
        </p:nvSpPr>
        <p:spPr bwMode="auto">
          <a:xfrm>
            <a:off x="2468563" y="13382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0538" name="Text Box 58"/>
          <p:cNvSpPr txBox="1">
            <a:spLocks noChangeArrowheads="1"/>
          </p:cNvSpPr>
          <p:nvPr/>
        </p:nvSpPr>
        <p:spPr bwMode="auto">
          <a:xfrm>
            <a:off x="2051050" y="20748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0539" name="Text Box 59"/>
          <p:cNvSpPr txBox="1">
            <a:spLocks noChangeArrowheads="1"/>
          </p:cNvSpPr>
          <p:nvPr/>
        </p:nvSpPr>
        <p:spPr bwMode="auto">
          <a:xfrm>
            <a:off x="1136650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0540" name="Text Box 60"/>
          <p:cNvSpPr txBox="1">
            <a:spLocks noChangeArrowheads="1"/>
          </p:cNvSpPr>
          <p:nvPr/>
        </p:nvSpPr>
        <p:spPr bwMode="auto">
          <a:xfrm>
            <a:off x="2416175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0541" name="Text Box 61"/>
          <p:cNvSpPr txBox="1">
            <a:spLocks noChangeArrowheads="1"/>
          </p:cNvSpPr>
          <p:nvPr/>
        </p:nvSpPr>
        <p:spPr bwMode="auto">
          <a:xfrm>
            <a:off x="182563" y="2103438"/>
            <a:ext cx="422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V</a:t>
            </a:r>
            <a:r>
              <a:rPr lang="en-US" altLang="en-US" i="1" baseline="-33000">
                <a:solidFill>
                  <a:srgbClr val="000000"/>
                </a:solidFill>
              </a:rPr>
              <a:t>B</a:t>
            </a:r>
          </a:p>
        </p:txBody>
      </p:sp>
      <p:graphicFrame>
        <p:nvGraphicFramePr>
          <p:cNvPr id="20542" name="Object 62"/>
          <p:cNvGraphicFramePr>
            <a:graphicFrameLocks noChangeAspect="1"/>
          </p:cNvGraphicFramePr>
          <p:nvPr/>
        </p:nvGraphicFramePr>
        <p:xfrm>
          <a:off x="1828800" y="4491038"/>
          <a:ext cx="180498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8" r:id="rId8" imgW="1806120" imgH="1383120" progId="">
                  <p:embed/>
                </p:oleObj>
              </mc:Choice>
              <mc:Fallback>
                <p:oleObj r:id="rId8" imgW="1806120" imgH="138312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1038"/>
                        <a:ext cx="1804988" cy="13795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3" name="Object 63"/>
          <p:cNvGraphicFramePr>
            <a:graphicFrameLocks noChangeAspect="1"/>
          </p:cNvGraphicFramePr>
          <p:nvPr/>
        </p:nvGraphicFramePr>
        <p:xfrm>
          <a:off x="3840163" y="5495925"/>
          <a:ext cx="2830512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9" r:id="rId10" imgW="2831040" imgH="1384560" progId="">
                  <p:embed/>
                </p:oleObj>
              </mc:Choice>
              <mc:Fallback>
                <p:oleObj r:id="rId10" imgW="2831040" imgH="1384560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5495925"/>
                        <a:ext cx="2830512" cy="1373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4" name="Object 64"/>
          <p:cNvGraphicFramePr>
            <a:graphicFrameLocks noChangeAspect="1"/>
          </p:cNvGraphicFramePr>
          <p:nvPr/>
        </p:nvGraphicFramePr>
        <p:xfrm>
          <a:off x="6858000" y="5019675"/>
          <a:ext cx="3043238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0" r:id="rId12" imgW="3043800" imgH="2319120" progId="">
                  <p:embed/>
                </p:oleObj>
              </mc:Choice>
              <mc:Fallback>
                <p:oleObj r:id="rId12" imgW="3043800" imgH="2319120" progId="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19675"/>
                        <a:ext cx="3043238" cy="2298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5" name="Object 65"/>
          <p:cNvGraphicFramePr>
            <a:graphicFrameLocks noChangeAspect="1"/>
          </p:cNvGraphicFramePr>
          <p:nvPr/>
        </p:nvGraphicFramePr>
        <p:xfrm>
          <a:off x="6380163" y="1920875"/>
          <a:ext cx="3036887" cy="220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1" r:id="rId14" imgW="3037680" imgH="2204640" progId="">
                  <p:embed/>
                </p:oleObj>
              </mc:Choice>
              <mc:Fallback>
                <p:oleObj r:id="rId14" imgW="3037680" imgH="2204640" progId="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1920875"/>
                        <a:ext cx="3036887" cy="22050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7120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65125" y="457200"/>
            <a:ext cx="93265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/>
              <a:t>Determine the current through each resistor, the total current and the voltage across each resistor.</a:t>
            </a:r>
          </a:p>
        </p:txBody>
      </p:sp>
      <p:sp>
        <p:nvSpPr>
          <p:cNvPr id="21506" name="Line 2"/>
          <p:cNvSpPr>
            <a:spLocks noChangeShapeType="1"/>
          </p:cNvSpPr>
          <p:nvPr/>
        </p:nvSpPr>
        <p:spPr bwMode="auto">
          <a:xfrm>
            <a:off x="531813" y="2254250"/>
            <a:ext cx="344487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619125" y="2341563"/>
            <a:ext cx="173038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704850" y="1822450"/>
            <a:ext cx="1588" cy="4333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V="1">
            <a:off x="704850" y="2339975"/>
            <a:ext cx="1588" cy="347663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704850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1135063" y="1736725"/>
            <a:ext cx="430212" cy="171450"/>
            <a:chOff x="715" y="1094"/>
            <a:chExt cx="271" cy="108"/>
          </a:xfrm>
        </p:grpSpPr>
        <p:sp>
          <p:nvSpPr>
            <p:cNvPr id="21512" name="Line 8"/>
            <p:cNvSpPr>
              <a:spLocks noChangeShapeType="1"/>
            </p:cNvSpPr>
            <p:nvPr/>
          </p:nvSpPr>
          <p:spPr bwMode="auto">
            <a:xfrm flipV="1">
              <a:off x="715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 flipH="1" flipV="1">
              <a:off x="737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Line 10"/>
            <p:cNvSpPr>
              <a:spLocks noChangeShapeType="1"/>
            </p:cNvSpPr>
            <p:nvPr/>
          </p:nvSpPr>
          <p:spPr bwMode="auto">
            <a:xfrm flipH="1">
              <a:off x="78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Line 11"/>
            <p:cNvSpPr>
              <a:spLocks noChangeShapeType="1"/>
            </p:cNvSpPr>
            <p:nvPr/>
          </p:nvSpPr>
          <p:spPr bwMode="auto">
            <a:xfrm flipH="1" flipV="1">
              <a:off x="917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 flipH="1">
              <a:off x="963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 flipH="1" flipV="1">
              <a:off x="828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 flipH="1">
              <a:off x="87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1566863" y="1824038"/>
            <a:ext cx="862012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20" name="Group 16"/>
          <p:cNvGrpSpPr>
            <a:grpSpLocks/>
          </p:cNvGrpSpPr>
          <p:nvPr/>
        </p:nvGrpSpPr>
        <p:grpSpPr bwMode="auto">
          <a:xfrm>
            <a:off x="2428875" y="1736725"/>
            <a:ext cx="430213" cy="171450"/>
            <a:chOff x="1530" y="1094"/>
            <a:chExt cx="271" cy="108"/>
          </a:xfrm>
        </p:grpSpPr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 flipV="1">
              <a:off x="1530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Line 18"/>
            <p:cNvSpPr>
              <a:spLocks noChangeShapeType="1"/>
            </p:cNvSpPr>
            <p:nvPr/>
          </p:nvSpPr>
          <p:spPr bwMode="auto">
            <a:xfrm flipH="1" flipV="1">
              <a:off x="155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Line 19"/>
            <p:cNvSpPr>
              <a:spLocks noChangeShapeType="1"/>
            </p:cNvSpPr>
            <p:nvPr/>
          </p:nvSpPr>
          <p:spPr bwMode="auto">
            <a:xfrm flipH="1">
              <a:off x="1597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 flipH="1" flipV="1">
              <a:off x="1732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21"/>
            <p:cNvSpPr>
              <a:spLocks noChangeShapeType="1"/>
            </p:cNvSpPr>
            <p:nvPr/>
          </p:nvSpPr>
          <p:spPr bwMode="auto">
            <a:xfrm flipH="1">
              <a:off x="1778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22"/>
            <p:cNvSpPr>
              <a:spLocks noChangeShapeType="1"/>
            </p:cNvSpPr>
            <p:nvPr/>
          </p:nvSpPr>
          <p:spPr bwMode="auto">
            <a:xfrm flipH="1" flipV="1">
              <a:off x="164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 flipH="1">
              <a:off x="1688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8" name="Group 24"/>
          <p:cNvGrpSpPr>
            <a:grpSpLocks/>
          </p:cNvGrpSpPr>
          <p:nvPr/>
        </p:nvGrpSpPr>
        <p:grpSpPr bwMode="auto">
          <a:xfrm>
            <a:off x="1911350" y="2038350"/>
            <a:ext cx="173038" cy="430213"/>
            <a:chOff x="1204" y="1284"/>
            <a:chExt cx="109" cy="271"/>
          </a:xfrm>
        </p:grpSpPr>
        <p:sp>
          <p:nvSpPr>
            <p:cNvPr id="21529" name="Line 25"/>
            <p:cNvSpPr>
              <a:spLocks noChangeShapeType="1"/>
            </p:cNvSpPr>
            <p:nvPr/>
          </p:nvSpPr>
          <p:spPr bwMode="auto">
            <a:xfrm>
              <a:off x="1258" y="1284"/>
              <a:ext cx="54" cy="2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Line 26"/>
            <p:cNvSpPr>
              <a:spLocks noChangeShapeType="1"/>
            </p:cNvSpPr>
            <p:nvPr/>
          </p:nvSpPr>
          <p:spPr bwMode="auto">
            <a:xfrm flipV="1">
              <a:off x="1204" y="130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Line 27"/>
            <p:cNvSpPr>
              <a:spLocks noChangeShapeType="1"/>
            </p:cNvSpPr>
            <p:nvPr/>
          </p:nvSpPr>
          <p:spPr bwMode="auto">
            <a:xfrm flipH="1" flipV="1">
              <a:off x="1203" y="135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 flipV="1">
              <a:off x="1205" y="1487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Line 29"/>
            <p:cNvSpPr>
              <a:spLocks noChangeShapeType="1"/>
            </p:cNvSpPr>
            <p:nvPr/>
          </p:nvSpPr>
          <p:spPr bwMode="auto">
            <a:xfrm flipH="1" flipV="1">
              <a:off x="1205" y="1533"/>
              <a:ext cx="55" cy="2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Line 30"/>
            <p:cNvSpPr>
              <a:spLocks noChangeShapeType="1"/>
            </p:cNvSpPr>
            <p:nvPr/>
          </p:nvSpPr>
          <p:spPr bwMode="auto">
            <a:xfrm flipV="1">
              <a:off x="1205" y="139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Line 31"/>
            <p:cNvSpPr>
              <a:spLocks noChangeShapeType="1"/>
            </p:cNvSpPr>
            <p:nvPr/>
          </p:nvSpPr>
          <p:spPr bwMode="auto">
            <a:xfrm flipH="1" flipV="1">
              <a:off x="1203" y="144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36" name="Line 32"/>
          <p:cNvSpPr>
            <a:spLocks noChangeShapeType="1"/>
          </p:cNvSpPr>
          <p:nvPr/>
        </p:nvSpPr>
        <p:spPr bwMode="auto">
          <a:xfrm flipH="1">
            <a:off x="1995488" y="1824038"/>
            <a:ext cx="4762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 flipH="1">
            <a:off x="1997075" y="2470150"/>
            <a:ext cx="4763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704850" y="2686050"/>
            <a:ext cx="4318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39" name="Group 35"/>
          <p:cNvGrpSpPr>
            <a:grpSpLocks/>
          </p:cNvGrpSpPr>
          <p:nvPr/>
        </p:nvGrpSpPr>
        <p:grpSpPr bwMode="auto">
          <a:xfrm>
            <a:off x="1135063" y="2600325"/>
            <a:ext cx="430212" cy="171450"/>
            <a:chOff x="715" y="1638"/>
            <a:chExt cx="271" cy="108"/>
          </a:xfrm>
        </p:grpSpPr>
        <p:sp>
          <p:nvSpPr>
            <p:cNvPr id="21540" name="Line 36"/>
            <p:cNvSpPr>
              <a:spLocks noChangeShapeType="1"/>
            </p:cNvSpPr>
            <p:nvPr/>
          </p:nvSpPr>
          <p:spPr bwMode="auto">
            <a:xfrm flipV="1">
              <a:off x="715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Line 37"/>
            <p:cNvSpPr>
              <a:spLocks noChangeShapeType="1"/>
            </p:cNvSpPr>
            <p:nvPr/>
          </p:nvSpPr>
          <p:spPr bwMode="auto">
            <a:xfrm flipH="1" flipV="1">
              <a:off x="737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Line 38"/>
            <p:cNvSpPr>
              <a:spLocks noChangeShapeType="1"/>
            </p:cNvSpPr>
            <p:nvPr/>
          </p:nvSpPr>
          <p:spPr bwMode="auto">
            <a:xfrm flipH="1">
              <a:off x="78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3" name="Line 39"/>
            <p:cNvSpPr>
              <a:spLocks noChangeShapeType="1"/>
            </p:cNvSpPr>
            <p:nvPr/>
          </p:nvSpPr>
          <p:spPr bwMode="auto">
            <a:xfrm flipH="1" flipV="1">
              <a:off x="917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Line 40"/>
            <p:cNvSpPr>
              <a:spLocks noChangeShapeType="1"/>
            </p:cNvSpPr>
            <p:nvPr/>
          </p:nvSpPr>
          <p:spPr bwMode="auto">
            <a:xfrm flipH="1">
              <a:off x="963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5" name="Line 41"/>
            <p:cNvSpPr>
              <a:spLocks noChangeShapeType="1"/>
            </p:cNvSpPr>
            <p:nvPr/>
          </p:nvSpPr>
          <p:spPr bwMode="auto">
            <a:xfrm flipH="1" flipV="1">
              <a:off x="828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Line 42"/>
            <p:cNvSpPr>
              <a:spLocks noChangeShapeType="1"/>
            </p:cNvSpPr>
            <p:nvPr/>
          </p:nvSpPr>
          <p:spPr bwMode="auto">
            <a:xfrm flipH="1">
              <a:off x="87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47" name="Line 43"/>
          <p:cNvSpPr>
            <a:spLocks noChangeShapeType="1"/>
          </p:cNvSpPr>
          <p:nvPr/>
        </p:nvSpPr>
        <p:spPr bwMode="auto">
          <a:xfrm>
            <a:off x="1566863" y="2686050"/>
            <a:ext cx="862012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48" name="Group 44"/>
          <p:cNvGrpSpPr>
            <a:grpSpLocks/>
          </p:cNvGrpSpPr>
          <p:nvPr/>
        </p:nvGrpSpPr>
        <p:grpSpPr bwMode="auto">
          <a:xfrm>
            <a:off x="2428875" y="2600325"/>
            <a:ext cx="430213" cy="171450"/>
            <a:chOff x="1530" y="1638"/>
            <a:chExt cx="271" cy="108"/>
          </a:xfrm>
        </p:grpSpPr>
        <p:sp>
          <p:nvSpPr>
            <p:cNvPr id="21549" name="Line 45"/>
            <p:cNvSpPr>
              <a:spLocks noChangeShapeType="1"/>
            </p:cNvSpPr>
            <p:nvPr/>
          </p:nvSpPr>
          <p:spPr bwMode="auto">
            <a:xfrm flipV="1">
              <a:off x="1530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Line 46"/>
            <p:cNvSpPr>
              <a:spLocks noChangeShapeType="1"/>
            </p:cNvSpPr>
            <p:nvPr/>
          </p:nvSpPr>
          <p:spPr bwMode="auto">
            <a:xfrm flipH="1" flipV="1">
              <a:off x="155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Line 47"/>
            <p:cNvSpPr>
              <a:spLocks noChangeShapeType="1"/>
            </p:cNvSpPr>
            <p:nvPr/>
          </p:nvSpPr>
          <p:spPr bwMode="auto">
            <a:xfrm flipH="1">
              <a:off x="1597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2" name="Line 48"/>
            <p:cNvSpPr>
              <a:spLocks noChangeShapeType="1"/>
            </p:cNvSpPr>
            <p:nvPr/>
          </p:nvSpPr>
          <p:spPr bwMode="auto">
            <a:xfrm flipH="1" flipV="1">
              <a:off x="1732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Line 49"/>
            <p:cNvSpPr>
              <a:spLocks noChangeShapeType="1"/>
            </p:cNvSpPr>
            <p:nvPr/>
          </p:nvSpPr>
          <p:spPr bwMode="auto">
            <a:xfrm flipH="1">
              <a:off x="1778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Line 50"/>
            <p:cNvSpPr>
              <a:spLocks noChangeShapeType="1"/>
            </p:cNvSpPr>
            <p:nvPr/>
          </p:nvSpPr>
          <p:spPr bwMode="auto">
            <a:xfrm flipH="1" flipV="1">
              <a:off x="164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5" name="Line 51"/>
            <p:cNvSpPr>
              <a:spLocks noChangeShapeType="1"/>
            </p:cNvSpPr>
            <p:nvPr/>
          </p:nvSpPr>
          <p:spPr bwMode="auto">
            <a:xfrm flipH="1">
              <a:off x="1688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56" name="Line 52"/>
          <p:cNvSpPr>
            <a:spLocks noChangeShapeType="1"/>
          </p:cNvSpPr>
          <p:nvPr/>
        </p:nvSpPr>
        <p:spPr bwMode="auto">
          <a:xfrm>
            <a:off x="2860675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7" name="Line 53"/>
          <p:cNvSpPr>
            <a:spLocks noChangeShapeType="1"/>
          </p:cNvSpPr>
          <p:nvPr/>
        </p:nvSpPr>
        <p:spPr bwMode="auto">
          <a:xfrm flipH="1">
            <a:off x="2859088" y="2686050"/>
            <a:ext cx="434975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58" name="Line 54"/>
          <p:cNvSpPr>
            <a:spLocks noChangeShapeType="1"/>
          </p:cNvSpPr>
          <p:nvPr/>
        </p:nvSpPr>
        <p:spPr bwMode="auto">
          <a:xfrm>
            <a:off x="3292475" y="1824038"/>
            <a:ext cx="1588" cy="862012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1559" name="Object 55"/>
          <p:cNvGraphicFramePr>
            <a:graphicFrameLocks noChangeAspect="1"/>
          </p:cNvGraphicFramePr>
          <p:nvPr/>
        </p:nvGraphicFramePr>
        <p:xfrm>
          <a:off x="139700" y="4479925"/>
          <a:ext cx="1506538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7" r:id="rId6" imgW="1507320" imgH="2771280" progId="">
                  <p:embed/>
                </p:oleObj>
              </mc:Choice>
              <mc:Fallback>
                <p:oleObj r:id="rId6" imgW="1507320" imgH="2771280" progId="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4479925"/>
                        <a:ext cx="1506538" cy="2770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60" name="Text Box 56"/>
          <p:cNvSpPr txBox="1">
            <a:spLocks noChangeArrowheads="1"/>
          </p:cNvSpPr>
          <p:nvPr/>
        </p:nvSpPr>
        <p:spPr bwMode="auto">
          <a:xfrm>
            <a:off x="1096963" y="137160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21561" name="Text Box 57"/>
          <p:cNvSpPr txBox="1">
            <a:spLocks noChangeArrowheads="1"/>
          </p:cNvSpPr>
          <p:nvPr/>
        </p:nvSpPr>
        <p:spPr bwMode="auto">
          <a:xfrm>
            <a:off x="2468563" y="13382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2051050" y="20748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21563" name="Text Box 59"/>
          <p:cNvSpPr txBox="1">
            <a:spLocks noChangeArrowheads="1"/>
          </p:cNvSpPr>
          <p:nvPr/>
        </p:nvSpPr>
        <p:spPr bwMode="auto">
          <a:xfrm>
            <a:off x="1136650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1564" name="Text Box 60"/>
          <p:cNvSpPr txBox="1">
            <a:spLocks noChangeArrowheads="1"/>
          </p:cNvSpPr>
          <p:nvPr/>
        </p:nvSpPr>
        <p:spPr bwMode="auto">
          <a:xfrm>
            <a:off x="2416175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1565" name="Text Box 61"/>
          <p:cNvSpPr txBox="1">
            <a:spLocks noChangeArrowheads="1"/>
          </p:cNvSpPr>
          <p:nvPr/>
        </p:nvSpPr>
        <p:spPr bwMode="auto">
          <a:xfrm>
            <a:off x="182563" y="2103438"/>
            <a:ext cx="422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V</a:t>
            </a:r>
            <a:r>
              <a:rPr lang="en-US" altLang="en-US" i="1" baseline="-33000">
                <a:solidFill>
                  <a:srgbClr val="000000"/>
                </a:solidFill>
              </a:rPr>
              <a:t>B</a:t>
            </a:r>
          </a:p>
        </p:txBody>
      </p:sp>
      <p:graphicFrame>
        <p:nvGraphicFramePr>
          <p:cNvPr id="21566" name="Object 62"/>
          <p:cNvGraphicFramePr>
            <a:graphicFrameLocks noChangeAspect="1"/>
          </p:cNvGraphicFramePr>
          <p:nvPr/>
        </p:nvGraphicFramePr>
        <p:xfrm>
          <a:off x="1828800" y="4491038"/>
          <a:ext cx="180498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8" r:id="rId8" imgW="1806120" imgH="1383120" progId="">
                  <p:embed/>
                </p:oleObj>
              </mc:Choice>
              <mc:Fallback>
                <p:oleObj r:id="rId8" imgW="1806120" imgH="138312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1038"/>
                        <a:ext cx="1804988" cy="13795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67" name="Object 63"/>
          <p:cNvGraphicFramePr>
            <a:graphicFrameLocks noChangeAspect="1"/>
          </p:cNvGraphicFramePr>
          <p:nvPr/>
        </p:nvGraphicFramePr>
        <p:xfrm>
          <a:off x="3840163" y="5495925"/>
          <a:ext cx="2830512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9" r:id="rId10" imgW="2831040" imgH="1384560" progId="">
                  <p:embed/>
                </p:oleObj>
              </mc:Choice>
              <mc:Fallback>
                <p:oleObj r:id="rId10" imgW="2831040" imgH="1384560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5495925"/>
                        <a:ext cx="2830512" cy="1373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68" name="Object 64"/>
          <p:cNvGraphicFramePr>
            <a:graphicFrameLocks noChangeAspect="1"/>
          </p:cNvGraphicFramePr>
          <p:nvPr/>
        </p:nvGraphicFramePr>
        <p:xfrm>
          <a:off x="6858000" y="5019675"/>
          <a:ext cx="3043238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0" r:id="rId12" imgW="3043800" imgH="2319120" progId="">
                  <p:embed/>
                </p:oleObj>
              </mc:Choice>
              <mc:Fallback>
                <p:oleObj r:id="rId12" imgW="3043800" imgH="2319120" progId="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019675"/>
                        <a:ext cx="3043238" cy="2298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3657600" y="1830388"/>
            <a:ext cx="548640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 dirty="0">
                <a:solidFill>
                  <a:srgbClr val="006600"/>
                </a:solidFill>
              </a:rPr>
              <a:t>Note that </a:t>
            </a:r>
            <a:r>
              <a:rPr lang="en-US" altLang="en-US" sz="2800" i="1" dirty="0">
                <a:solidFill>
                  <a:srgbClr val="006600"/>
                </a:solidFill>
              </a:rPr>
              <a:t>V</a:t>
            </a:r>
            <a:r>
              <a:rPr lang="en-US" altLang="en-US" sz="2800" i="1" baseline="-33000" dirty="0">
                <a:solidFill>
                  <a:srgbClr val="006600"/>
                </a:solidFill>
              </a:rPr>
              <a:t>3</a:t>
            </a:r>
            <a:r>
              <a:rPr lang="en-US" altLang="en-US" sz="2800" dirty="0">
                <a:solidFill>
                  <a:srgbClr val="006600"/>
                </a:solidFill>
              </a:rPr>
              <a:t> = </a:t>
            </a:r>
            <a:r>
              <a:rPr lang="en-US" altLang="en-US" sz="2800" i="1" dirty="0">
                <a:solidFill>
                  <a:srgbClr val="006600"/>
                </a:solidFill>
              </a:rPr>
              <a:t>V</a:t>
            </a:r>
            <a:r>
              <a:rPr lang="en-US" altLang="en-US" sz="2800" i="1" baseline="-33000" dirty="0">
                <a:solidFill>
                  <a:srgbClr val="006600"/>
                </a:solidFill>
              </a:rPr>
              <a:t>2</a:t>
            </a:r>
            <a:r>
              <a:rPr lang="en-US" altLang="en-US" sz="2800" dirty="0">
                <a:solidFill>
                  <a:srgbClr val="006600"/>
                </a:solidFill>
              </a:rPr>
              <a:t> + </a:t>
            </a:r>
            <a:r>
              <a:rPr lang="en-US" altLang="en-US" sz="2800" i="1" dirty="0">
                <a:solidFill>
                  <a:srgbClr val="006600"/>
                </a:solidFill>
              </a:rPr>
              <a:t>V</a:t>
            </a:r>
            <a:r>
              <a:rPr lang="en-US" altLang="en-US" sz="2800" i="1" baseline="-33000" dirty="0">
                <a:solidFill>
                  <a:srgbClr val="006600"/>
                </a:solidFill>
              </a:rPr>
              <a:t>5</a:t>
            </a:r>
          </a:p>
          <a:p>
            <a:r>
              <a:rPr lang="en-US" altLang="en-US" sz="2800" dirty="0">
                <a:solidFill>
                  <a:srgbClr val="006600"/>
                </a:solidFill>
              </a:rPr>
              <a:t>and </a:t>
            </a:r>
            <a:r>
              <a:rPr lang="en-US" altLang="en-US" sz="2800" i="1" dirty="0">
                <a:solidFill>
                  <a:srgbClr val="006600"/>
                </a:solidFill>
              </a:rPr>
              <a:t>I</a:t>
            </a:r>
            <a:r>
              <a:rPr lang="en-US" altLang="en-US" sz="2800" i="1" baseline="-33000" dirty="0">
                <a:solidFill>
                  <a:srgbClr val="006600"/>
                </a:solidFill>
              </a:rPr>
              <a:t>1</a:t>
            </a:r>
            <a:r>
              <a:rPr lang="en-US" altLang="en-US" sz="2800" dirty="0">
                <a:solidFill>
                  <a:srgbClr val="006600"/>
                </a:solidFill>
              </a:rPr>
              <a:t> = </a:t>
            </a:r>
            <a:r>
              <a:rPr lang="en-US" altLang="en-US" sz="2800" i="1" dirty="0">
                <a:solidFill>
                  <a:srgbClr val="006600"/>
                </a:solidFill>
              </a:rPr>
              <a:t>I</a:t>
            </a:r>
            <a:r>
              <a:rPr lang="en-US" altLang="en-US" sz="2800" i="1" baseline="-33000" dirty="0">
                <a:solidFill>
                  <a:srgbClr val="006600"/>
                </a:solidFill>
              </a:rPr>
              <a:t>3</a:t>
            </a:r>
            <a:r>
              <a:rPr lang="en-US" altLang="en-US" sz="2800" dirty="0">
                <a:solidFill>
                  <a:srgbClr val="006600"/>
                </a:solidFill>
              </a:rPr>
              <a:t> + </a:t>
            </a:r>
            <a:r>
              <a:rPr lang="en-US" altLang="en-US" sz="2800" i="1" dirty="0">
                <a:solidFill>
                  <a:srgbClr val="006600"/>
                </a:solidFill>
              </a:rPr>
              <a:t>I</a:t>
            </a:r>
            <a:r>
              <a:rPr lang="en-US" altLang="en-US" sz="2800" i="1" baseline="-33000" dirty="0">
                <a:solidFill>
                  <a:srgbClr val="006600"/>
                </a:solidFill>
              </a:rPr>
              <a:t>25</a:t>
            </a:r>
            <a:r>
              <a:rPr lang="en-US" altLang="en-US" sz="2800" dirty="0">
                <a:solidFill>
                  <a:srgbClr val="006600"/>
                </a:solidFill>
              </a:rPr>
              <a:t>.</a:t>
            </a:r>
          </a:p>
          <a:p>
            <a:r>
              <a:rPr lang="en-US" altLang="en-US" sz="2800" dirty="0"/>
              <a:t>(within </a:t>
            </a:r>
            <a:r>
              <a:rPr lang="en-US" altLang="en-US" sz="2800" dirty="0" smtClean="0"/>
              <a:t>uncertainty)</a:t>
            </a:r>
            <a:endParaRPr lang="en-US" altLang="en-US" sz="28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53178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365125" y="457200"/>
            <a:ext cx="93265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/>
              <a:t>Determine the current through each resistor, the total current and the voltage across each resistor.</a:t>
            </a:r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531813" y="2254250"/>
            <a:ext cx="344487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619125" y="2341563"/>
            <a:ext cx="173038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704850" y="1822450"/>
            <a:ext cx="1588" cy="4333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V="1">
            <a:off x="704850" y="2339975"/>
            <a:ext cx="1588" cy="347663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704850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1135063" y="1736725"/>
            <a:ext cx="430212" cy="171450"/>
            <a:chOff x="715" y="1094"/>
            <a:chExt cx="271" cy="108"/>
          </a:xfrm>
        </p:grpSpPr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V="1">
              <a:off x="715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 flipH="1" flipV="1">
              <a:off x="737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 flipH="1">
              <a:off x="78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 flipH="1" flipV="1">
              <a:off x="917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Line 12"/>
            <p:cNvSpPr>
              <a:spLocks noChangeShapeType="1"/>
            </p:cNvSpPr>
            <p:nvPr/>
          </p:nvSpPr>
          <p:spPr bwMode="auto">
            <a:xfrm flipH="1">
              <a:off x="963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 flipH="1" flipV="1">
              <a:off x="828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 flipH="1">
              <a:off x="87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1566863" y="1824038"/>
            <a:ext cx="862012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2428875" y="1736725"/>
            <a:ext cx="430213" cy="171450"/>
            <a:chOff x="1530" y="1094"/>
            <a:chExt cx="271" cy="108"/>
          </a:xfrm>
        </p:grpSpPr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 flipV="1">
              <a:off x="1530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 flipH="1" flipV="1">
              <a:off x="155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 flipH="1">
              <a:off x="1597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 flipH="1" flipV="1">
              <a:off x="1732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 flipH="1">
              <a:off x="1778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 flipH="1" flipV="1">
              <a:off x="164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 flipH="1">
              <a:off x="1688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20" name="Group 24"/>
          <p:cNvGrpSpPr>
            <a:grpSpLocks/>
          </p:cNvGrpSpPr>
          <p:nvPr/>
        </p:nvGrpSpPr>
        <p:grpSpPr bwMode="auto">
          <a:xfrm>
            <a:off x="1911350" y="2038350"/>
            <a:ext cx="173038" cy="430213"/>
            <a:chOff x="1204" y="1284"/>
            <a:chExt cx="109" cy="271"/>
          </a:xfrm>
        </p:grpSpPr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>
              <a:off x="1258" y="1284"/>
              <a:ext cx="54" cy="2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 flipV="1">
              <a:off x="1204" y="130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 flipH="1" flipV="1">
              <a:off x="1203" y="135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 flipV="1">
              <a:off x="1205" y="1487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 flipH="1" flipV="1">
              <a:off x="1205" y="1533"/>
              <a:ext cx="55" cy="2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 flipV="1">
              <a:off x="1205" y="139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 flipH="1" flipV="1">
              <a:off x="1203" y="144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8" name="Line 32"/>
          <p:cNvSpPr>
            <a:spLocks noChangeShapeType="1"/>
          </p:cNvSpPr>
          <p:nvPr/>
        </p:nvSpPr>
        <p:spPr bwMode="auto">
          <a:xfrm flipH="1">
            <a:off x="1995488" y="1824038"/>
            <a:ext cx="4762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 flipH="1">
            <a:off x="1997075" y="2470150"/>
            <a:ext cx="4763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704850" y="2686050"/>
            <a:ext cx="4318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31" name="Group 35"/>
          <p:cNvGrpSpPr>
            <a:grpSpLocks/>
          </p:cNvGrpSpPr>
          <p:nvPr/>
        </p:nvGrpSpPr>
        <p:grpSpPr bwMode="auto">
          <a:xfrm>
            <a:off x="1135063" y="2600325"/>
            <a:ext cx="430212" cy="171450"/>
            <a:chOff x="715" y="1638"/>
            <a:chExt cx="271" cy="108"/>
          </a:xfrm>
        </p:grpSpPr>
        <p:sp>
          <p:nvSpPr>
            <p:cNvPr id="4132" name="Line 36"/>
            <p:cNvSpPr>
              <a:spLocks noChangeShapeType="1"/>
            </p:cNvSpPr>
            <p:nvPr/>
          </p:nvSpPr>
          <p:spPr bwMode="auto">
            <a:xfrm flipV="1">
              <a:off x="715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Line 37"/>
            <p:cNvSpPr>
              <a:spLocks noChangeShapeType="1"/>
            </p:cNvSpPr>
            <p:nvPr/>
          </p:nvSpPr>
          <p:spPr bwMode="auto">
            <a:xfrm flipH="1" flipV="1">
              <a:off x="737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auto">
            <a:xfrm flipH="1">
              <a:off x="78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Line 39"/>
            <p:cNvSpPr>
              <a:spLocks noChangeShapeType="1"/>
            </p:cNvSpPr>
            <p:nvPr/>
          </p:nvSpPr>
          <p:spPr bwMode="auto">
            <a:xfrm flipH="1" flipV="1">
              <a:off x="917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Line 40"/>
            <p:cNvSpPr>
              <a:spLocks noChangeShapeType="1"/>
            </p:cNvSpPr>
            <p:nvPr/>
          </p:nvSpPr>
          <p:spPr bwMode="auto">
            <a:xfrm flipH="1">
              <a:off x="963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Line 41"/>
            <p:cNvSpPr>
              <a:spLocks noChangeShapeType="1"/>
            </p:cNvSpPr>
            <p:nvPr/>
          </p:nvSpPr>
          <p:spPr bwMode="auto">
            <a:xfrm flipH="1" flipV="1">
              <a:off x="828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Line 42"/>
            <p:cNvSpPr>
              <a:spLocks noChangeShapeType="1"/>
            </p:cNvSpPr>
            <p:nvPr/>
          </p:nvSpPr>
          <p:spPr bwMode="auto">
            <a:xfrm flipH="1">
              <a:off x="87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9" name="Line 43"/>
          <p:cNvSpPr>
            <a:spLocks noChangeShapeType="1"/>
          </p:cNvSpPr>
          <p:nvPr/>
        </p:nvSpPr>
        <p:spPr bwMode="auto">
          <a:xfrm>
            <a:off x="1566863" y="2686050"/>
            <a:ext cx="862012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40" name="Group 44"/>
          <p:cNvGrpSpPr>
            <a:grpSpLocks/>
          </p:cNvGrpSpPr>
          <p:nvPr/>
        </p:nvGrpSpPr>
        <p:grpSpPr bwMode="auto">
          <a:xfrm>
            <a:off x="2428875" y="2600325"/>
            <a:ext cx="430213" cy="171450"/>
            <a:chOff x="1530" y="1638"/>
            <a:chExt cx="271" cy="108"/>
          </a:xfrm>
        </p:grpSpPr>
        <p:sp>
          <p:nvSpPr>
            <p:cNvPr id="4141" name="Line 45"/>
            <p:cNvSpPr>
              <a:spLocks noChangeShapeType="1"/>
            </p:cNvSpPr>
            <p:nvPr/>
          </p:nvSpPr>
          <p:spPr bwMode="auto">
            <a:xfrm flipV="1">
              <a:off x="1530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Line 46"/>
            <p:cNvSpPr>
              <a:spLocks noChangeShapeType="1"/>
            </p:cNvSpPr>
            <p:nvPr/>
          </p:nvSpPr>
          <p:spPr bwMode="auto">
            <a:xfrm flipH="1" flipV="1">
              <a:off x="155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Line 47"/>
            <p:cNvSpPr>
              <a:spLocks noChangeShapeType="1"/>
            </p:cNvSpPr>
            <p:nvPr/>
          </p:nvSpPr>
          <p:spPr bwMode="auto">
            <a:xfrm flipH="1">
              <a:off x="1597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Line 48"/>
            <p:cNvSpPr>
              <a:spLocks noChangeShapeType="1"/>
            </p:cNvSpPr>
            <p:nvPr/>
          </p:nvSpPr>
          <p:spPr bwMode="auto">
            <a:xfrm flipH="1" flipV="1">
              <a:off x="1732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Line 49"/>
            <p:cNvSpPr>
              <a:spLocks noChangeShapeType="1"/>
            </p:cNvSpPr>
            <p:nvPr/>
          </p:nvSpPr>
          <p:spPr bwMode="auto">
            <a:xfrm flipH="1">
              <a:off x="1778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Line 50"/>
            <p:cNvSpPr>
              <a:spLocks noChangeShapeType="1"/>
            </p:cNvSpPr>
            <p:nvPr/>
          </p:nvSpPr>
          <p:spPr bwMode="auto">
            <a:xfrm flipH="1" flipV="1">
              <a:off x="164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Line 51"/>
            <p:cNvSpPr>
              <a:spLocks noChangeShapeType="1"/>
            </p:cNvSpPr>
            <p:nvPr/>
          </p:nvSpPr>
          <p:spPr bwMode="auto">
            <a:xfrm flipH="1">
              <a:off x="1688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8" name="Line 52"/>
          <p:cNvSpPr>
            <a:spLocks noChangeShapeType="1"/>
          </p:cNvSpPr>
          <p:nvPr/>
        </p:nvSpPr>
        <p:spPr bwMode="auto">
          <a:xfrm>
            <a:off x="2860675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9" name="Line 53"/>
          <p:cNvSpPr>
            <a:spLocks noChangeShapeType="1"/>
          </p:cNvSpPr>
          <p:nvPr/>
        </p:nvSpPr>
        <p:spPr bwMode="auto">
          <a:xfrm flipH="1">
            <a:off x="2859088" y="2686050"/>
            <a:ext cx="434975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0" name="Line 54"/>
          <p:cNvSpPr>
            <a:spLocks noChangeShapeType="1"/>
          </p:cNvSpPr>
          <p:nvPr/>
        </p:nvSpPr>
        <p:spPr bwMode="auto">
          <a:xfrm>
            <a:off x="3292475" y="1824038"/>
            <a:ext cx="1588" cy="862012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4151" name="Object 55"/>
          <p:cNvGraphicFramePr>
            <a:graphicFrameLocks noChangeAspect="1"/>
          </p:cNvGraphicFramePr>
          <p:nvPr/>
        </p:nvGraphicFramePr>
        <p:xfrm>
          <a:off x="139700" y="4479925"/>
          <a:ext cx="1506538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r:id="rId6" imgW="1507320" imgH="2771280" progId="">
                  <p:embed/>
                </p:oleObj>
              </mc:Choice>
              <mc:Fallback>
                <p:oleObj r:id="rId6" imgW="1507320" imgH="2771280" progId="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4479925"/>
                        <a:ext cx="1506538" cy="2770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2" name="Text Box 56"/>
          <p:cNvSpPr txBox="1">
            <a:spLocks noChangeArrowheads="1"/>
          </p:cNvSpPr>
          <p:nvPr/>
        </p:nvSpPr>
        <p:spPr bwMode="auto">
          <a:xfrm>
            <a:off x="1096963" y="137160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2468563" y="13382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2051050" y="20748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1136650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156" name="Text Box 60"/>
          <p:cNvSpPr txBox="1">
            <a:spLocks noChangeArrowheads="1"/>
          </p:cNvSpPr>
          <p:nvPr/>
        </p:nvSpPr>
        <p:spPr bwMode="auto">
          <a:xfrm>
            <a:off x="2416175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157" name="Text Box 61"/>
          <p:cNvSpPr txBox="1">
            <a:spLocks noChangeArrowheads="1"/>
          </p:cNvSpPr>
          <p:nvPr/>
        </p:nvSpPr>
        <p:spPr bwMode="auto">
          <a:xfrm>
            <a:off x="182563" y="2103438"/>
            <a:ext cx="422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V</a:t>
            </a:r>
            <a:r>
              <a:rPr lang="en-US" altLang="en-US" i="1" baseline="-330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3657600" y="1828800"/>
            <a:ext cx="5486400" cy="319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>
                <a:solidFill>
                  <a:srgbClr val="006600"/>
                </a:solidFill>
              </a:rPr>
              <a:t>Determine equivalent resistance.</a:t>
            </a:r>
          </a:p>
          <a:p>
            <a:endParaRPr lang="en-US" altLang="en-US" sz="2800">
              <a:solidFill>
                <a:srgbClr val="990000"/>
              </a:solidFill>
            </a:endParaRPr>
          </a:p>
          <a:p>
            <a:r>
              <a:rPr lang="en-US" altLang="en-US" sz="2800">
                <a:solidFill>
                  <a:srgbClr val="990000"/>
                </a:solidFill>
              </a:rPr>
              <a:t>Note: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800">
                <a:solidFill>
                  <a:srgbClr val="990000"/>
                </a:solidFill>
              </a:rPr>
              <a:t>Every charge goes through </a:t>
            </a:r>
            <a:r>
              <a:rPr lang="en-US" altLang="en-US" sz="2800" i="1">
                <a:solidFill>
                  <a:srgbClr val="990000"/>
                </a:solidFill>
              </a:rPr>
              <a:t>R</a:t>
            </a:r>
            <a:r>
              <a:rPr lang="en-US" altLang="en-US" sz="2800" i="1" baseline="-33000">
                <a:solidFill>
                  <a:srgbClr val="990000"/>
                </a:solidFill>
              </a:rPr>
              <a:t>1</a:t>
            </a:r>
            <a:r>
              <a:rPr lang="en-US" altLang="en-US" sz="2800">
                <a:solidFill>
                  <a:srgbClr val="990000"/>
                </a:solidFill>
              </a:rPr>
              <a:t>.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800">
                <a:solidFill>
                  <a:srgbClr val="990000"/>
                </a:solidFill>
              </a:rPr>
              <a:t>Charges go through either </a:t>
            </a:r>
            <a:r>
              <a:rPr lang="en-US" altLang="en-US" sz="2800" i="1">
                <a:solidFill>
                  <a:srgbClr val="990000"/>
                </a:solidFill>
              </a:rPr>
              <a:t>R</a:t>
            </a:r>
            <a:r>
              <a:rPr lang="en-US" altLang="en-US" sz="2800" i="1" baseline="-33000">
                <a:solidFill>
                  <a:srgbClr val="990000"/>
                </a:solidFill>
              </a:rPr>
              <a:t>3</a:t>
            </a:r>
            <a:r>
              <a:rPr lang="en-US" altLang="en-US" sz="2800">
                <a:solidFill>
                  <a:srgbClr val="990000"/>
                </a:solidFill>
              </a:rPr>
              <a:t> or </a:t>
            </a:r>
            <a:r>
              <a:rPr lang="en-US" altLang="en-US" sz="2800" i="1">
                <a:solidFill>
                  <a:srgbClr val="990000"/>
                </a:solidFill>
              </a:rPr>
              <a:t>R</a:t>
            </a:r>
            <a:r>
              <a:rPr lang="en-US" altLang="en-US" sz="2800" i="1" baseline="-33000">
                <a:solidFill>
                  <a:srgbClr val="990000"/>
                </a:solidFill>
              </a:rPr>
              <a:t>2</a:t>
            </a:r>
            <a:r>
              <a:rPr lang="en-US" altLang="en-US" sz="2800">
                <a:solidFill>
                  <a:srgbClr val="990000"/>
                </a:solidFill>
              </a:rPr>
              <a:t> and </a:t>
            </a:r>
            <a:r>
              <a:rPr lang="en-US" altLang="en-US" sz="2800" i="1">
                <a:solidFill>
                  <a:srgbClr val="990000"/>
                </a:solidFill>
              </a:rPr>
              <a:t>R</a:t>
            </a:r>
            <a:r>
              <a:rPr lang="en-US" altLang="en-US" sz="2800" i="1" baseline="-33000">
                <a:solidFill>
                  <a:srgbClr val="990000"/>
                </a:solidFill>
              </a:rPr>
              <a:t>5</a:t>
            </a:r>
            <a:r>
              <a:rPr lang="en-US" altLang="en-US" sz="2800">
                <a:solidFill>
                  <a:srgbClr val="990000"/>
                </a:solidFill>
              </a:rPr>
              <a:t>.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800">
                <a:solidFill>
                  <a:srgbClr val="990000"/>
                </a:solidFill>
              </a:rPr>
              <a:t>Every charge goes through </a:t>
            </a:r>
            <a:r>
              <a:rPr lang="en-US" altLang="en-US" sz="2800" i="1">
                <a:solidFill>
                  <a:srgbClr val="990000"/>
                </a:solidFill>
              </a:rPr>
              <a:t>R</a:t>
            </a:r>
            <a:r>
              <a:rPr lang="en-US" altLang="en-US" sz="2800" i="1" baseline="-33000">
                <a:solidFill>
                  <a:srgbClr val="990000"/>
                </a:solidFill>
              </a:rPr>
              <a:t>4</a:t>
            </a:r>
            <a:r>
              <a:rPr lang="en-US" altLang="en-US" sz="2800">
                <a:solidFill>
                  <a:srgbClr val="990000"/>
                </a:solidFill>
              </a:rPr>
              <a:t>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489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365125" y="457200"/>
            <a:ext cx="93265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/>
              <a:t>Determine the current through each resistor, the total current and the voltage across each resistor.</a:t>
            </a:r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531813" y="2254250"/>
            <a:ext cx="344487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619125" y="2341563"/>
            <a:ext cx="173038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V="1">
            <a:off x="704850" y="1822450"/>
            <a:ext cx="1588" cy="4333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704850" y="2339975"/>
            <a:ext cx="1588" cy="347663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704850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1135063" y="1736725"/>
            <a:ext cx="430212" cy="171450"/>
            <a:chOff x="715" y="1094"/>
            <a:chExt cx="271" cy="108"/>
          </a:xfrm>
        </p:grpSpPr>
        <p:sp>
          <p:nvSpPr>
            <p:cNvPr id="5128" name="Line 8"/>
            <p:cNvSpPr>
              <a:spLocks noChangeShapeType="1"/>
            </p:cNvSpPr>
            <p:nvPr/>
          </p:nvSpPr>
          <p:spPr bwMode="auto">
            <a:xfrm flipV="1">
              <a:off x="715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 flipH="1" flipV="1">
              <a:off x="737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 flipH="1">
              <a:off x="78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H="1" flipV="1">
              <a:off x="917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 flipH="1">
              <a:off x="963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 flipH="1" flipV="1">
              <a:off x="828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 flipH="1">
              <a:off x="87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1566863" y="1824038"/>
            <a:ext cx="862012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2428875" y="1736725"/>
            <a:ext cx="430213" cy="171450"/>
            <a:chOff x="1530" y="1094"/>
            <a:chExt cx="271" cy="108"/>
          </a:xfrm>
        </p:grpSpPr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 flipV="1">
              <a:off x="1530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 flipH="1" flipV="1">
              <a:off x="155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 flipH="1">
              <a:off x="1597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 flipH="1" flipV="1">
              <a:off x="1732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 flipH="1">
              <a:off x="1778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 flipH="1" flipV="1">
              <a:off x="164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 flipH="1">
              <a:off x="1688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44" name="Group 24"/>
          <p:cNvGrpSpPr>
            <a:grpSpLocks/>
          </p:cNvGrpSpPr>
          <p:nvPr/>
        </p:nvGrpSpPr>
        <p:grpSpPr bwMode="auto">
          <a:xfrm>
            <a:off x="1911350" y="2038350"/>
            <a:ext cx="173038" cy="430213"/>
            <a:chOff x="1204" y="1284"/>
            <a:chExt cx="109" cy="271"/>
          </a:xfrm>
        </p:grpSpPr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>
              <a:off x="1258" y="1284"/>
              <a:ext cx="54" cy="2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Line 26"/>
            <p:cNvSpPr>
              <a:spLocks noChangeShapeType="1"/>
            </p:cNvSpPr>
            <p:nvPr/>
          </p:nvSpPr>
          <p:spPr bwMode="auto">
            <a:xfrm flipV="1">
              <a:off x="1204" y="130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7" name="Line 27"/>
            <p:cNvSpPr>
              <a:spLocks noChangeShapeType="1"/>
            </p:cNvSpPr>
            <p:nvPr/>
          </p:nvSpPr>
          <p:spPr bwMode="auto">
            <a:xfrm flipH="1" flipV="1">
              <a:off x="1203" y="135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auto">
            <a:xfrm flipV="1">
              <a:off x="1205" y="1487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auto">
            <a:xfrm flipH="1" flipV="1">
              <a:off x="1205" y="1533"/>
              <a:ext cx="55" cy="2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auto">
            <a:xfrm flipV="1">
              <a:off x="1205" y="139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1" name="Line 31"/>
            <p:cNvSpPr>
              <a:spLocks noChangeShapeType="1"/>
            </p:cNvSpPr>
            <p:nvPr/>
          </p:nvSpPr>
          <p:spPr bwMode="auto">
            <a:xfrm flipH="1" flipV="1">
              <a:off x="1203" y="144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52" name="Line 32"/>
          <p:cNvSpPr>
            <a:spLocks noChangeShapeType="1"/>
          </p:cNvSpPr>
          <p:nvPr/>
        </p:nvSpPr>
        <p:spPr bwMode="auto">
          <a:xfrm flipH="1">
            <a:off x="1995488" y="1824038"/>
            <a:ext cx="4762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 flipH="1">
            <a:off x="1997075" y="2470150"/>
            <a:ext cx="4763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Line 34"/>
          <p:cNvSpPr>
            <a:spLocks noChangeShapeType="1"/>
          </p:cNvSpPr>
          <p:nvPr/>
        </p:nvSpPr>
        <p:spPr bwMode="auto">
          <a:xfrm>
            <a:off x="704850" y="2686050"/>
            <a:ext cx="4318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55" name="Group 35"/>
          <p:cNvGrpSpPr>
            <a:grpSpLocks/>
          </p:cNvGrpSpPr>
          <p:nvPr/>
        </p:nvGrpSpPr>
        <p:grpSpPr bwMode="auto">
          <a:xfrm>
            <a:off x="1135063" y="2600325"/>
            <a:ext cx="430212" cy="171450"/>
            <a:chOff x="715" y="1638"/>
            <a:chExt cx="271" cy="108"/>
          </a:xfrm>
        </p:grpSpPr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 flipV="1">
              <a:off x="715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7" name="Line 37"/>
            <p:cNvSpPr>
              <a:spLocks noChangeShapeType="1"/>
            </p:cNvSpPr>
            <p:nvPr/>
          </p:nvSpPr>
          <p:spPr bwMode="auto">
            <a:xfrm flipH="1" flipV="1">
              <a:off x="737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8" name="Line 38"/>
            <p:cNvSpPr>
              <a:spLocks noChangeShapeType="1"/>
            </p:cNvSpPr>
            <p:nvPr/>
          </p:nvSpPr>
          <p:spPr bwMode="auto">
            <a:xfrm flipH="1">
              <a:off x="78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9" name="Line 39"/>
            <p:cNvSpPr>
              <a:spLocks noChangeShapeType="1"/>
            </p:cNvSpPr>
            <p:nvPr/>
          </p:nvSpPr>
          <p:spPr bwMode="auto">
            <a:xfrm flipH="1" flipV="1">
              <a:off x="917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0" name="Line 40"/>
            <p:cNvSpPr>
              <a:spLocks noChangeShapeType="1"/>
            </p:cNvSpPr>
            <p:nvPr/>
          </p:nvSpPr>
          <p:spPr bwMode="auto">
            <a:xfrm flipH="1">
              <a:off x="963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1" name="Line 41"/>
            <p:cNvSpPr>
              <a:spLocks noChangeShapeType="1"/>
            </p:cNvSpPr>
            <p:nvPr/>
          </p:nvSpPr>
          <p:spPr bwMode="auto">
            <a:xfrm flipH="1" flipV="1">
              <a:off x="828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2" name="Line 42"/>
            <p:cNvSpPr>
              <a:spLocks noChangeShapeType="1"/>
            </p:cNvSpPr>
            <p:nvPr/>
          </p:nvSpPr>
          <p:spPr bwMode="auto">
            <a:xfrm flipH="1">
              <a:off x="87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63" name="Line 43"/>
          <p:cNvSpPr>
            <a:spLocks noChangeShapeType="1"/>
          </p:cNvSpPr>
          <p:nvPr/>
        </p:nvSpPr>
        <p:spPr bwMode="auto">
          <a:xfrm>
            <a:off x="1566863" y="2686050"/>
            <a:ext cx="862012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164" name="Group 44"/>
          <p:cNvGrpSpPr>
            <a:grpSpLocks/>
          </p:cNvGrpSpPr>
          <p:nvPr/>
        </p:nvGrpSpPr>
        <p:grpSpPr bwMode="auto">
          <a:xfrm>
            <a:off x="2428875" y="2600325"/>
            <a:ext cx="430213" cy="171450"/>
            <a:chOff x="1530" y="1638"/>
            <a:chExt cx="271" cy="108"/>
          </a:xfrm>
        </p:grpSpPr>
        <p:sp>
          <p:nvSpPr>
            <p:cNvPr id="5165" name="Line 45"/>
            <p:cNvSpPr>
              <a:spLocks noChangeShapeType="1"/>
            </p:cNvSpPr>
            <p:nvPr/>
          </p:nvSpPr>
          <p:spPr bwMode="auto">
            <a:xfrm flipV="1">
              <a:off x="1530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6" name="Line 46"/>
            <p:cNvSpPr>
              <a:spLocks noChangeShapeType="1"/>
            </p:cNvSpPr>
            <p:nvPr/>
          </p:nvSpPr>
          <p:spPr bwMode="auto">
            <a:xfrm flipH="1" flipV="1">
              <a:off x="155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7" name="Line 47"/>
            <p:cNvSpPr>
              <a:spLocks noChangeShapeType="1"/>
            </p:cNvSpPr>
            <p:nvPr/>
          </p:nvSpPr>
          <p:spPr bwMode="auto">
            <a:xfrm flipH="1">
              <a:off x="1597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8" name="Line 48"/>
            <p:cNvSpPr>
              <a:spLocks noChangeShapeType="1"/>
            </p:cNvSpPr>
            <p:nvPr/>
          </p:nvSpPr>
          <p:spPr bwMode="auto">
            <a:xfrm flipH="1" flipV="1">
              <a:off x="1732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9" name="Line 49"/>
            <p:cNvSpPr>
              <a:spLocks noChangeShapeType="1"/>
            </p:cNvSpPr>
            <p:nvPr/>
          </p:nvSpPr>
          <p:spPr bwMode="auto">
            <a:xfrm flipH="1">
              <a:off x="1778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0" name="Line 50"/>
            <p:cNvSpPr>
              <a:spLocks noChangeShapeType="1"/>
            </p:cNvSpPr>
            <p:nvPr/>
          </p:nvSpPr>
          <p:spPr bwMode="auto">
            <a:xfrm flipH="1" flipV="1">
              <a:off x="164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1" name="Line 51"/>
            <p:cNvSpPr>
              <a:spLocks noChangeShapeType="1"/>
            </p:cNvSpPr>
            <p:nvPr/>
          </p:nvSpPr>
          <p:spPr bwMode="auto">
            <a:xfrm flipH="1">
              <a:off x="1688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72" name="Line 52"/>
          <p:cNvSpPr>
            <a:spLocks noChangeShapeType="1"/>
          </p:cNvSpPr>
          <p:nvPr/>
        </p:nvSpPr>
        <p:spPr bwMode="auto">
          <a:xfrm>
            <a:off x="2860675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3" name="Line 53"/>
          <p:cNvSpPr>
            <a:spLocks noChangeShapeType="1"/>
          </p:cNvSpPr>
          <p:nvPr/>
        </p:nvSpPr>
        <p:spPr bwMode="auto">
          <a:xfrm flipH="1">
            <a:off x="2859088" y="2686050"/>
            <a:ext cx="434975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74" name="Line 54"/>
          <p:cNvSpPr>
            <a:spLocks noChangeShapeType="1"/>
          </p:cNvSpPr>
          <p:nvPr/>
        </p:nvSpPr>
        <p:spPr bwMode="auto">
          <a:xfrm>
            <a:off x="3292475" y="1824038"/>
            <a:ext cx="1588" cy="862012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5175" name="Object 55"/>
          <p:cNvGraphicFramePr>
            <a:graphicFrameLocks noChangeAspect="1"/>
          </p:cNvGraphicFramePr>
          <p:nvPr/>
        </p:nvGraphicFramePr>
        <p:xfrm>
          <a:off x="139700" y="4479925"/>
          <a:ext cx="1506538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r:id="rId6" imgW="1507320" imgH="2771280" progId="">
                  <p:embed/>
                </p:oleObj>
              </mc:Choice>
              <mc:Fallback>
                <p:oleObj r:id="rId6" imgW="1507320" imgH="2771280" progId="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4479925"/>
                        <a:ext cx="1506538" cy="2770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6" name="Text Box 56"/>
          <p:cNvSpPr txBox="1">
            <a:spLocks noChangeArrowheads="1"/>
          </p:cNvSpPr>
          <p:nvPr/>
        </p:nvSpPr>
        <p:spPr bwMode="auto">
          <a:xfrm>
            <a:off x="1096963" y="137160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177" name="Text Box 57"/>
          <p:cNvSpPr txBox="1">
            <a:spLocks noChangeArrowheads="1"/>
          </p:cNvSpPr>
          <p:nvPr/>
        </p:nvSpPr>
        <p:spPr bwMode="auto">
          <a:xfrm>
            <a:off x="2468563" y="13382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178" name="Text Box 58"/>
          <p:cNvSpPr txBox="1">
            <a:spLocks noChangeArrowheads="1"/>
          </p:cNvSpPr>
          <p:nvPr/>
        </p:nvSpPr>
        <p:spPr bwMode="auto">
          <a:xfrm>
            <a:off x="2051050" y="20748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1136650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2416175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182563" y="2103438"/>
            <a:ext cx="422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V</a:t>
            </a:r>
            <a:r>
              <a:rPr lang="en-US" altLang="en-US" i="1" baseline="-330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5182" name="Text Box 62"/>
          <p:cNvSpPr txBox="1">
            <a:spLocks noChangeArrowheads="1"/>
          </p:cNvSpPr>
          <p:nvPr/>
        </p:nvSpPr>
        <p:spPr bwMode="auto">
          <a:xfrm>
            <a:off x="3657600" y="1828800"/>
            <a:ext cx="5486400" cy="502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>
                <a:solidFill>
                  <a:srgbClr val="006600"/>
                </a:solidFill>
              </a:rPr>
              <a:t>Determine equivalent resistance.</a:t>
            </a:r>
          </a:p>
          <a:p>
            <a:endParaRPr lang="en-US" altLang="en-US" sz="2800">
              <a:solidFill>
                <a:srgbClr val="990000"/>
              </a:solidFill>
            </a:endParaRPr>
          </a:p>
          <a:p>
            <a:r>
              <a:rPr lang="en-US" altLang="en-US" sz="2800">
                <a:solidFill>
                  <a:srgbClr val="990000"/>
                </a:solidFill>
              </a:rPr>
              <a:t>Note: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800">
                <a:solidFill>
                  <a:srgbClr val="990000"/>
                </a:solidFill>
              </a:rPr>
              <a:t>Every charge goes through </a:t>
            </a:r>
            <a:r>
              <a:rPr lang="en-US" altLang="en-US" sz="2800" i="1">
                <a:solidFill>
                  <a:srgbClr val="990000"/>
                </a:solidFill>
              </a:rPr>
              <a:t>R</a:t>
            </a:r>
            <a:r>
              <a:rPr lang="en-US" altLang="en-US" sz="2800" i="1" baseline="-33000">
                <a:solidFill>
                  <a:srgbClr val="990000"/>
                </a:solidFill>
              </a:rPr>
              <a:t>1</a:t>
            </a:r>
            <a:r>
              <a:rPr lang="en-US" altLang="en-US" sz="2800">
                <a:solidFill>
                  <a:srgbClr val="990000"/>
                </a:solidFill>
              </a:rPr>
              <a:t>.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800">
                <a:solidFill>
                  <a:srgbClr val="990000"/>
                </a:solidFill>
              </a:rPr>
              <a:t>Charges go through either </a:t>
            </a:r>
            <a:r>
              <a:rPr lang="en-US" altLang="en-US" sz="2800" i="1">
                <a:solidFill>
                  <a:srgbClr val="990000"/>
                </a:solidFill>
              </a:rPr>
              <a:t>R</a:t>
            </a:r>
            <a:r>
              <a:rPr lang="en-US" altLang="en-US" sz="2800" i="1" baseline="-33000">
                <a:solidFill>
                  <a:srgbClr val="990000"/>
                </a:solidFill>
              </a:rPr>
              <a:t>3</a:t>
            </a:r>
            <a:r>
              <a:rPr lang="en-US" altLang="en-US" sz="2800">
                <a:solidFill>
                  <a:srgbClr val="990000"/>
                </a:solidFill>
              </a:rPr>
              <a:t> or </a:t>
            </a:r>
            <a:r>
              <a:rPr lang="en-US" altLang="en-US" sz="2800" i="1">
                <a:solidFill>
                  <a:srgbClr val="990000"/>
                </a:solidFill>
              </a:rPr>
              <a:t>R</a:t>
            </a:r>
            <a:r>
              <a:rPr lang="en-US" altLang="en-US" sz="2800" i="1" baseline="-33000">
                <a:solidFill>
                  <a:srgbClr val="990000"/>
                </a:solidFill>
              </a:rPr>
              <a:t>2</a:t>
            </a:r>
            <a:r>
              <a:rPr lang="en-US" altLang="en-US" sz="2800">
                <a:solidFill>
                  <a:srgbClr val="990000"/>
                </a:solidFill>
              </a:rPr>
              <a:t> and </a:t>
            </a:r>
            <a:r>
              <a:rPr lang="en-US" altLang="en-US" sz="2800" i="1">
                <a:solidFill>
                  <a:srgbClr val="990000"/>
                </a:solidFill>
              </a:rPr>
              <a:t>R</a:t>
            </a:r>
            <a:r>
              <a:rPr lang="en-US" altLang="en-US" sz="2800" i="1" baseline="-33000">
                <a:solidFill>
                  <a:srgbClr val="990000"/>
                </a:solidFill>
              </a:rPr>
              <a:t>5</a:t>
            </a:r>
            <a:r>
              <a:rPr lang="en-US" altLang="en-US" sz="2800">
                <a:solidFill>
                  <a:srgbClr val="990000"/>
                </a:solidFill>
              </a:rPr>
              <a:t>.</a:t>
            </a:r>
          </a:p>
          <a:p>
            <a:pPr>
              <a:buSzPct val="45000"/>
              <a:buFont typeface="Wingdings" panose="05000000000000000000" pitchFamily="2" charset="2"/>
              <a:buChar char=""/>
            </a:pPr>
            <a:r>
              <a:rPr lang="en-US" altLang="en-US" sz="2800">
                <a:solidFill>
                  <a:srgbClr val="990000"/>
                </a:solidFill>
              </a:rPr>
              <a:t>Every charge goes through </a:t>
            </a:r>
            <a:r>
              <a:rPr lang="en-US" altLang="en-US" sz="2800" i="1">
                <a:solidFill>
                  <a:srgbClr val="990000"/>
                </a:solidFill>
              </a:rPr>
              <a:t>R</a:t>
            </a:r>
            <a:r>
              <a:rPr lang="en-US" altLang="en-US" sz="2800" i="1" baseline="-33000">
                <a:solidFill>
                  <a:srgbClr val="990000"/>
                </a:solidFill>
              </a:rPr>
              <a:t>4</a:t>
            </a:r>
            <a:r>
              <a:rPr lang="en-US" altLang="en-US" sz="2800">
                <a:solidFill>
                  <a:srgbClr val="990000"/>
                </a:solidFill>
              </a:rPr>
              <a:t>.</a:t>
            </a:r>
          </a:p>
          <a:p>
            <a:pPr>
              <a:buClrTx/>
              <a:buSzTx/>
              <a:buFontTx/>
              <a:buNone/>
            </a:pPr>
            <a:endParaRPr lang="en-US" altLang="en-US" sz="2800">
              <a:solidFill>
                <a:srgbClr val="990000"/>
              </a:solidFill>
            </a:endParaRPr>
          </a:p>
          <a:p>
            <a:pPr>
              <a:buClrTx/>
              <a:buSzTx/>
              <a:buFontTx/>
              <a:buNone/>
            </a:pPr>
            <a:r>
              <a:rPr lang="en-US" altLang="en-US" sz="2800" i="1">
                <a:solidFill>
                  <a:srgbClr val="000099"/>
                </a:solidFill>
              </a:rPr>
              <a:t>R</a:t>
            </a:r>
            <a:r>
              <a:rPr lang="en-US" altLang="en-US" sz="2800" i="1" baseline="-33000">
                <a:solidFill>
                  <a:srgbClr val="000099"/>
                </a:solidFill>
              </a:rPr>
              <a:t>2</a:t>
            </a:r>
            <a:r>
              <a:rPr lang="en-US" altLang="en-US" sz="2800">
                <a:solidFill>
                  <a:srgbClr val="000099"/>
                </a:solidFill>
              </a:rPr>
              <a:t> is in series with </a:t>
            </a:r>
            <a:r>
              <a:rPr lang="en-US" altLang="en-US" sz="2800" i="1">
                <a:solidFill>
                  <a:srgbClr val="000099"/>
                </a:solidFill>
              </a:rPr>
              <a:t>R</a:t>
            </a:r>
            <a:r>
              <a:rPr lang="en-US" altLang="en-US" sz="2800" i="1" baseline="-33000">
                <a:solidFill>
                  <a:srgbClr val="000099"/>
                </a:solidFill>
              </a:rPr>
              <a:t>5</a:t>
            </a:r>
            <a:r>
              <a:rPr lang="en-US" altLang="en-US" sz="2800">
                <a:solidFill>
                  <a:srgbClr val="000099"/>
                </a:solidFill>
              </a:rPr>
              <a:t>.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800" i="1">
                <a:solidFill>
                  <a:srgbClr val="000099"/>
                </a:solidFill>
              </a:rPr>
              <a:t>R</a:t>
            </a:r>
            <a:r>
              <a:rPr lang="en-US" altLang="en-US" sz="2800" i="1" baseline="-33000">
                <a:solidFill>
                  <a:srgbClr val="000099"/>
                </a:solidFill>
              </a:rPr>
              <a:t>3</a:t>
            </a:r>
            <a:r>
              <a:rPr lang="en-US" altLang="en-US" sz="2800">
                <a:solidFill>
                  <a:srgbClr val="000099"/>
                </a:solidFill>
              </a:rPr>
              <a:t> is in parallel with </a:t>
            </a:r>
            <a:r>
              <a:rPr lang="en-US" altLang="en-US" sz="2800" i="1">
                <a:solidFill>
                  <a:srgbClr val="000099"/>
                </a:solidFill>
              </a:rPr>
              <a:t>R</a:t>
            </a:r>
            <a:r>
              <a:rPr lang="en-US" altLang="en-US" sz="2800" i="1" baseline="-33000">
                <a:solidFill>
                  <a:srgbClr val="000099"/>
                </a:solidFill>
              </a:rPr>
              <a:t>25</a:t>
            </a:r>
            <a:r>
              <a:rPr lang="en-US" altLang="en-US" sz="2800">
                <a:solidFill>
                  <a:srgbClr val="000099"/>
                </a:solidFill>
              </a:rPr>
              <a:t>.</a:t>
            </a:r>
          </a:p>
          <a:p>
            <a:pPr>
              <a:buClrTx/>
              <a:buSzTx/>
              <a:buFontTx/>
              <a:buNone/>
            </a:pPr>
            <a:r>
              <a:rPr lang="en-US" altLang="en-US" sz="2800" i="1">
                <a:solidFill>
                  <a:srgbClr val="000099"/>
                </a:solidFill>
              </a:rPr>
              <a:t>R</a:t>
            </a:r>
            <a:r>
              <a:rPr lang="en-US" altLang="en-US" sz="2800" i="1" baseline="-33000">
                <a:solidFill>
                  <a:srgbClr val="000099"/>
                </a:solidFill>
              </a:rPr>
              <a:t>1</a:t>
            </a:r>
            <a:r>
              <a:rPr lang="en-US" altLang="en-US" sz="2800">
                <a:solidFill>
                  <a:srgbClr val="000099"/>
                </a:solidFill>
              </a:rPr>
              <a:t> is in series with </a:t>
            </a:r>
            <a:r>
              <a:rPr lang="en-US" altLang="en-US" sz="2800" i="1">
                <a:solidFill>
                  <a:srgbClr val="000099"/>
                </a:solidFill>
              </a:rPr>
              <a:t>R</a:t>
            </a:r>
            <a:r>
              <a:rPr lang="en-US" altLang="en-US" sz="2800" i="1" baseline="-33000">
                <a:solidFill>
                  <a:srgbClr val="000099"/>
                </a:solidFill>
              </a:rPr>
              <a:t>325</a:t>
            </a:r>
            <a:r>
              <a:rPr lang="en-US" altLang="en-US" sz="2800">
                <a:solidFill>
                  <a:srgbClr val="000099"/>
                </a:solidFill>
              </a:rPr>
              <a:t> and </a:t>
            </a:r>
            <a:r>
              <a:rPr lang="en-US" altLang="en-US" sz="2800" i="1">
                <a:solidFill>
                  <a:srgbClr val="000099"/>
                </a:solidFill>
              </a:rPr>
              <a:t>R</a:t>
            </a:r>
            <a:r>
              <a:rPr lang="en-US" altLang="en-US" sz="2800" i="1" baseline="-33000">
                <a:solidFill>
                  <a:srgbClr val="000099"/>
                </a:solidFill>
              </a:rPr>
              <a:t>4</a:t>
            </a:r>
            <a:r>
              <a:rPr lang="en-US" altLang="en-US" sz="2800">
                <a:solidFill>
                  <a:srgbClr val="000099"/>
                </a:solidFill>
              </a:rPr>
              <a:t>.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271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365125" y="457200"/>
            <a:ext cx="93265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/>
              <a:t>Determine the current through each resistor, the total current and the voltage across each resistor.</a:t>
            </a:r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531813" y="2254250"/>
            <a:ext cx="344487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19125" y="2341563"/>
            <a:ext cx="173038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V="1">
            <a:off x="704850" y="1822450"/>
            <a:ext cx="1588" cy="4333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704850" y="2339975"/>
            <a:ext cx="1588" cy="347663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704850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51" name="Group 7"/>
          <p:cNvGrpSpPr>
            <a:grpSpLocks/>
          </p:cNvGrpSpPr>
          <p:nvPr/>
        </p:nvGrpSpPr>
        <p:grpSpPr bwMode="auto">
          <a:xfrm>
            <a:off x="1135063" y="1736725"/>
            <a:ext cx="430212" cy="171450"/>
            <a:chOff x="715" y="1094"/>
            <a:chExt cx="271" cy="108"/>
          </a:xfrm>
        </p:grpSpPr>
        <p:sp>
          <p:nvSpPr>
            <p:cNvPr id="6152" name="Line 8"/>
            <p:cNvSpPr>
              <a:spLocks noChangeShapeType="1"/>
            </p:cNvSpPr>
            <p:nvPr/>
          </p:nvSpPr>
          <p:spPr bwMode="auto">
            <a:xfrm flipV="1">
              <a:off x="715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 flipH="1" flipV="1">
              <a:off x="737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H="1">
              <a:off x="78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 flipH="1" flipV="1">
              <a:off x="917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 flipH="1">
              <a:off x="963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 flipH="1" flipV="1">
              <a:off x="828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 flipH="1">
              <a:off x="87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1566863" y="1824038"/>
            <a:ext cx="862012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2428875" y="1736725"/>
            <a:ext cx="430213" cy="171450"/>
            <a:chOff x="1530" y="1094"/>
            <a:chExt cx="271" cy="108"/>
          </a:xfrm>
        </p:grpSpPr>
        <p:sp>
          <p:nvSpPr>
            <p:cNvPr id="6161" name="Line 17"/>
            <p:cNvSpPr>
              <a:spLocks noChangeShapeType="1"/>
            </p:cNvSpPr>
            <p:nvPr/>
          </p:nvSpPr>
          <p:spPr bwMode="auto">
            <a:xfrm flipV="1">
              <a:off x="1530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8"/>
            <p:cNvSpPr>
              <a:spLocks noChangeShapeType="1"/>
            </p:cNvSpPr>
            <p:nvPr/>
          </p:nvSpPr>
          <p:spPr bwMode="auto">
            <a:xfrm flipH="1" flipV="1">
              <a:off x="155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9"/>
            <p:cNvSpPr>
              <a:spLocks noChangeShapeType="1"/>
            </p:cNvSpPr>
            <p:nvPr/>
          </p:nvSpPr>
          <p:spPr bwMode="auto">
            <a:xfrm flipH="1">
              <a:off x="1597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20"/>
            <p:cNvSpPr>
              <a:spLocks noChangeShapeType="1"/>
            </p:cNvSpPr>
            <p:nvPr/>
          </p:nvSpPr>
          <p:spPr bwMode="auto">
            <a:xfrm flipH="1" flipV="1">
              <a:off x="1732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1"/>
            <p:cNvSpPr>
              <a:spLocks noChangeShapeType="1"/>
            </p:cNvSpPr>
            <p:nvPr/>
          </p:nvSpPr>
          <p:spPr bwMode="auto">
            <a:xfrm flipH="1">
              <a:off x="1778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2"/>
            <p:cNvSpPr>
              <a:spLocks noChangeShapeType="1"/>
            </p:cNvSpPr>
            <p:nvPr/>
          </p:nvSpPr>
          <p:spPr bwMode="auto">
            <a:xfrm flipH="1" flipV="1">
              <a:off x="164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3"/>
            <p:cNvSpPr>
              <a:spLocks noChangeShapeType="1"/>
            </p:cNvSpPr>
            <p:nvPr/>
          </p:nvSpPr>
          <p:spPr bwMode="auto">
            <a:xfrm flipH="1">
              <a:off x="1688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68" name="Group 24"/>
          <p:cNvGrpSpPr>
            <a:grpSpLocks/>
          </p:cNvGrpSpPr>
          <p:nvPr/>
        </p:nvGrpSpPr>
        <p:grpSpPr bwMode="auto">
          <a:xfrm>
            <a:off x="1911350" y="2038350"/>
            <a:ext cx="173038" cy="430213"/>
            <a:chOff x="1204" y="1284"/>
            <a:chExt cx="109" cy="271"/>
          </a:xfrm>
        </p:grpSpPr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>
              <a:off x="1258" y="1284"/>
              <a:ext cx="54" cy="2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 flipV="1">
              <a:off x="1204" y="130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 flipH="1" flipV="1">
              <a:off x="1203" y="135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 flipV="1">
              <a:off x="1205" y="1487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Line 29"/>
            <p:cNvSpPr>
              <a:spLocks noChangeShapeType="1"/>
            </p:cNvSpPr>
            <p:nvPr/>
          </p:nvSpPr>
          <p:spPr bwMode="auto">
            <a:xfrm flipH="1" flipV="1">
              <a:off x="1205" y="1533"/>
              <a:ext cx="55" cy="2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 flipV="1">
              <a:off x="1205" y="139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5" name="Line 31"/>
            <p:cNvSpPr>
              <a:spLocks noChangeShapeType="1"/>
            </p:cNvSpPr>
            <p:nvPr/>
          </p:nvSpPr>
          <p:spPr bwMode="auto">
            <a:xfrm flipH="1" flipV="1">
              <a:off x="1203" y="144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76" name="Line 32"/>
          <p:cNvSpPr>
            <a:spLocks noChangeShapeType="1"/>
          </p:cNvSpPr>
          <p:nvPr/>
        </p:nvSpPr>
        <p:spPr bwMode="auto">
          <a:xfrm flipH="1">
            <a:off x="1995488" y="1824038"/>
            <a:ext cx="4762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 flipH="1">
            <a:off x="1997075" y="2470150"/>
            <a:ext cx="4763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704850" y="2686050"/>
            <a:ext cx="4318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79" name="Group 35"/>
          <p:cNvGrpSpPr>
            <a:grpSpLocks/>
          </p:cNvGrpSpPr>
          <p:nvPr/>
        </p:nvGrpSpPr>
        <p:grpSpPr bwMode="auto">
          <a:xfrm>
            <a:off x="1135063" y="2600325"/>
            <a:ext cx="430212" cy="171450"/>
            <a:chOff x="715" y="1638"/>
            <a:chExt cx="271" cy="108"/>
          </a:xfrm>
        </p:grpSpPr>
        <p:sp>
          <p:nvSpPr>
            <p:cNvPr id="6180" name="Line 36"/>
            <p:cNvSpPr>
              <a:spLocks noChangeShapeType="1"/>
            </p:cNvSpPr>
            <p:nvPr/>
          </p:nvSpPr>
          <p:spPr bwMode="auto">
            <a:xfrm flipV="1">
              <a:off x="715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1" name="Line 37"/>
            <p:cNvSpPr>
              <a:spLocks noChangeShapeType="1"/>
            </p:cNvSpPr>
            <p:nvPr/>
          </p:nvSpPr>
          <p:spPr bwMode="auto">
            <a:xfrm flipH="1" flipV="1">
              <a:off x="737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2" name="Line 38"/>
            <p:cNvSpPr>
              <a:spLocks noChangeShapeType="1"/>
            </p:cNvSpPr>
            <p:nvPr/>
          </p:nvSpPr>
          <p:spPr bwMode="auto">
            <a:xfrm flipH="1">
              <a:off x="78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3" name="Line 39"/>
            <p:cNvSpPr>
              <a:spLocks noChangeShapeType="1"/>
            </p:cNvSpPr>
            <p:nvPr/>
          </p:nvSpPr>
          <p:spPr bwMode="auto">
            <a:xfrm flipH="1" flipV="1">
              <a:off x="917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4" name="Line 40"/>
            <p:cNvSpPr>
              <a:spLocks noChangeShapeType="1"/>
            </p:cNvSpPr>
            <p:nvPr/>
          </p:nvSpPr>
          <p:spPr bwMode="auto">
            <a:xfrm flipH="1">
              <a:off x="963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5" name="Line 41"/>
            <p:cNvSpPr>
              <a:spLocks noChangeShapeType="1"/>
            </p:cNvSpPr>
            <p:nvPr/>
          </p:nvSpPr>
          <p:spPr bwMode="auto">
            <a:xfrm flipH="1" flipV="1">
              <a:off x="828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6" name="Line 42"/>
            <p:cNvSpPr>
              <a:spLocks noChangeShapeType="1"/>
            </p:cNvSpPr>
            <p:nvPr/>
          </p:nvSpPr>
          <p:spPr bwMode="auto">
            <a:xfrm flipH="1">
              <a:off x="87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87" name="Line 43"/>
          <p:cNvSpPr>
            <a:spLocks noChangeShapeType="1"/>
          </p:cNvSpPr>
          <p:nvPr/>
        </p:nvSpPr>
        <p:spPr bwMode="auto">
          <a:xfrm>
            <a:off x="1566863" y="2686050"/>
            <a:ext cx="862012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188" name="Group 44"/>
          <p:cNvGrpSpPr>
            <a:grpSpLocks/>
          </p:cNvGrpSpPr>
          <p:nvPr/>
        </p:nvGrpSpPr>
        <p:grpSpPr bwMode="auto">
          <a:xfrm>
            <a:off x="2428875" y="2600325"/>
            <a:ext cx="430213" cy="171450"/>
            <a:chOff x="1530" y="1638"/>
            <a:chExt cx="271" cy="108"/>
          </a:xfrm>
        </p:grpSpPr>
        <p:sp>
          <p:nvSpPr>
            <p:cNvPr id="6189" name="Line 45"/>
            <p:cNvSpPr>
              <a:spLocks noChangeShapeType="1"/>
            </p:cNvSpPr>
            <p:nvPr/>
          </p:nvSpPr>
          <p:spPr bwMode="auto">
            <a:xfrm flipV="1">
              <a:off x="1530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0" name="Line 46"/>
            <p:cNvSpPr>
              <a:spLocks noChangeShapeType="1"/>
            </p:cNvSpPr>
            <p:nvPr/>
          </p:nvSpPr>
          <p:spPr bwMode="auto">
            <a:xfrm flipH="1" flipV="1">
              <a:off x="155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1" name="Line 47"/>
            <p:cNvSpPr>
              <a:spLocks noChangeShapeType="1"/>
            </p:cNvSpPr>
            <p:nvPr/>
          </p:nvSpPr>
          <p:spPr bwMode="auto">
            <a:xfrm flipH="1">
              <a:off x="1597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2" name="Line 48"/>
            <p:cNvSpPr>
              <a:spLocks noChangeShapeType="1"/>
            </p:cNvSpPr>
            <p:nvPr/>
          </p:nvSpPr>
          <p:spPr bwMode="auto">
            <a:xfrm flipH="1" flipV="1">
              <a:off x="1732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3" name="Line 49"/>
            <p:cNvSpPr>
              <a:spLocks noChangeShapeType="1"/>
            </p:cNvSpPr>
            <p:nvPr/>
          </p:nvSpPr>
          <p:spPr bwMode="auto">
            <a:xfrm flipH="1">
              <a:off x="1778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4" name="Line 50"/>
            <p:cNvSpPr>
              <a:spLocks noChangeShapeType="1"/>
            </p:cNvSpPr>
            <p:nvPr/>
          </p:nvSpPr>
          <p:spPr bwMode="auto">
            <a:xfrm flipH="1" flipV="1">
              <a:off x="164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5" name="Line 51"/>
            <p:cNvSpPr>
              <a:spLocks noChangeShapeType="1"/>
            </p:cNvSpPr>
            <p:nvPr/>
          </p:nvSpPr>
          <p:spPr bwMode="auto">
            <a:xfrm flipH="1">
              <a:off x="1688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96" name="Line 52"/>
          <p:cNvSpPr>
            <a:spLocks noChangeShapeType="1"/>
          </p:cNvSpPr>
          <p:nvPr/>
        </p:nvSpPr>
        <p:spPr bwMode="auto">
          <a:xfrm>
            <a:off x="2860675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7" name="Line 53"/>
          <p:cNvSpPr>
            <a:spLocks noChangeShapeType="1"/>
          </p:cNvSpPr>
          <p:nvPr/>
        </p:nvSpPr>
        <p:spPr bwMode="auto">
          <a:xfrm flipH="1">
            <a:off x="2859088" y="2686050"/>
            <a:ext cx="434975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8" name="Line 54"/>
          <p:cNvSpPr>
            <a:spLocks noChangeShapeType="1"/>
          </p:cNvSpPr>
          <p:nvPr/>
        </p:nvSpPr>
        <p:spPr bwMode="auto">
          <a:xfrm>
            <a:off x="3292475" y="1824038"/>
            <a:ext cx="1588" cy="862012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199" name="Object 55"/>
          <p:cNvGraphicFramePr>
            <a:graphicFrameLocks noChangeAspect="1"/>
          </p:cNvGraphicFramePr>
          <p:nvPr/>
        </p:nvGraphicFramePr>
        <p:xfrm>
          <a:off x="139700" y="4479925"/>
          <a:ext cx="1506538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r:id="rId6" imgW="1507320" imgH="2771280" progId="">
                  <p:embed/>
                </p:oleObj>
              </mc:Choice>
              <mc:Fallback>
                <p:oleObj r:id="rId6" imgW="1507320" imgH="2771280" progId="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4479925"/>
                        <a:ext cx="1506538" cy="2770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1096963" y="137160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2468563" y="13382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202" name="Text Box 58"/>
          <p:cNvSpPr txBox="1">
            <a:spLocks noChangeArrowheads="1"/>
          </p:cNvSpPr>
          <p:nvPr/>
        </p:nvSpPr>
        <p:spPr bwMode="auto">
          <a:xfrm>
            <a:off x="2051050" y="20748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6203" name="Text Box 59"/>
          <p:cNvSpPr txBox="1">
            <a:spLocks noChangeArrowheads="1"/>
          </p:cNvSpPr>
          <p:nvPr/>
        </p:nvSpPr>
        <p:spPr bwMode="auto">
          <a:xfrm>
            <a:off x="1136650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204" name="Text Box 60"/>
          <p:cNvSpPr txBox="1">
            <a:spLocks noChangeArrowheads="1"/>
          </p:cNvSpPr>
          <p:nvPr/>
        </p:nvSpPr>
        <p:spPr bwMode="auto">
          <a:xfrm>
            <a:off x="2416175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6205" name="Text Box 61"/>
          <p:cNvSpPr txBox="1">
            <a:spLocks noChangeArrowheads="1"/>
          </p:cNvSpPr>
          <p:nvPr/>
        </p:nvSpPr>
        <p:spPr bwMode="auto">
          <a:xfrm>
            <a:off x="182563" y="2103438"/>
            <a:ext cx="422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V</a:t>
            </a:r>
            <a:r>
              <a:rPr lang="en-US" altLang="en-US" i="1" baseline="-33000">
                <a:solidFill>
                  <a:srgbClr val="000000"/>
                </a:solidFill>
              </a:rPr>
              <a:t>B</a:t>
            </a:r>
          </a:p>
        </p:txBody>
      </p:sp>
      <p:graphicFrame>
        <p:nvGraphicFramePr>
          <p:cNvPr id="6206" name="Object 62"/>
          <p:cNvGraphicFramePr>
            <a:graphicFrameLocks noChangeAspect="1"/>
          </p:cNvGraphicFramePr>
          <p:nvPr/>
        </p:nvGraphicFramePr>
        <p:xfrm>
          <a:off x="5254625" y="1646238"/>
          <a:ext cx="2608263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r:id="rId8" imgW="2608920" imgH="2193840" progId="">
                  <p:embed/>
                </p:oleObj>
              </mc:Choice>
              <mc:Fallback>
                <p:oleObj r:id="rId8" imgW="2608920" imgH="219384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5" y="1646238"/>
                        <a:ext cx="2608263" cy="21939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07" name="Object 63"/>
          <p:cNvGraphicFramePr>
            <a:graphicFrameLocks noChangeAspect="1"/>
          </p:cNvGraphicFramePr>
          <p:nvPr/>
        </p:nvGraphicFramePr>
        <p:xfrm>
          <a:off x="1828800" y="4491038"/>
          <a:ext cx="17938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3" r:id="rId10" imgW="1794960" imgH="447480" progId="">
                  <p:embed/>
                </p:oleObj>
              </mc:Choice>
              <mc:Fallback>
                <p:oleObj r:id="rId10" imgW="1794960" imgH="447480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1038"/>
                        <a:ext cx="1793875" cy="4476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4145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365125" y="457200"/>
            <a:ext cx="93265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/>
              <a:t>Determine the current through each resistor, the total current and the voltage across each resistor.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531813" y="2254250"/>
            <a:ext cx="344487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619125" y="2341563"/>
            <a:ext cx="173038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704850" y="1822450"/>
            <a:ext cx="1588" cy="4333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704850" y="2339975"/>
            <a:ext cx="1588" cy="347663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704850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1135063" y="1736725"/>
            <a:ext cx="430212" cy="171450"/>
            <a:chOff x="715" y="1094"/>
            <a:chExt cx="271" cy="108"/>
          </a:xfrm>
        </p:grpSpPr>
        <p:sp>
          <p:nvSpPr>
            <p:cNvPr id="7176" name="Line 8"/>
            <p:cNvSpPr>
              <a:spLocks noChangeShapeType="1"/>
            </p:cNvSpPr>
            <p:nvPr/>
          </p:nvSpPr>
          <p:spPr bwMode="auto">
            <a:xfrm flipV="1">
              <a:off x="715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 flipH="1" flipV="1">
              <a:off x="737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78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 flipH="1" flipV="1">
              <a:off x="917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12"/>
            <p:cNvSpPr>
              <a:spLocks noChangeShapeType="1"/>
            </p:cNvSpPr>
            <p:nvPr/>
          </p:nvSpPr>
          <p:spPr bwMode="auto">
            <a:xfrm flipH="1">
              <a:off x="963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 flipH="1" flipV="1">
              <a:off x="828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14"/>
            <p:cNvSpPr>
              <a:spLocks noChangeShapeType="1"/>
            </p:cNvSpPr>
            <p:nvPr/>
          </p:nvSpPr>
          <p:spPr bwMode="auto">
            <a:xfrm flipH="1">
              <a:off x="87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1566863" y="1824038"/>
            <a:ext cx="862012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84" name="Group 16"/>
          <p:cNvGrpSpPr>
            <a:grpSpLocks/>
          </p:cNvGrpSpPr>
          <p:nvPr/>
        </p:nvGrpSpPr>
        <p:grpSpPr bwMode="auto">
          <a:xfrm>
            <a:off x="2428875" y="1736725"/>
            <a:ext cx="430213" cy="171450"/>
            <a:chOff x="1530" y="1094"/>
            <a:chExt cx="271" cy="108"/>
          </a:xfrm>
        </p:grpSpPr>
        <p:sp>
          <p:nvSpPr>
            <p:cNvPr id="7185" name="Line 17"/>
            <p:cNvSpPr>
              <a:spLocks noChangeShapeType="1"/>
            </p:cNvSpPr>
            <p:nvPr/>
          </p:nvSpPr>
          <p:spPr bwMode="auto">
            <a:xfrm flipV="1">
              <a:off x="1530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 flipH="1" flipV="1">
              <a:off x="155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19"/>
            <p:cNvSpPr>
              <a:spLocks noChangeShapeType="1"/>
            </p:cNvSpPr>
            <p:nvPr/>
          </p:nvSpPr>
          <p:spPr bwMode="auto">
            <a:xfrm flipH="1">
              <a:off x="1597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 flipH="1" flipV="1">
              <a:off x="1732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Line 21"/>
            <p:cNvSpPr>
              <a:spLocks noChangeShapeType="1"/>
            </p:cNvSpPr>
            <p:nvPr/>
          </p:nvSpPr>
          <p:spPr bwMode="auto">
            <a:xfrm flipH="1">
              <a:off x="1778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0" name="Line 22"/>
            <p:cNvSpPr>
              <a:spLocks noChangeShapeType="1"/>
            </p:cNvSpPr>
            <p:nvPr/>
          </p:nvSpPr>
          <p:spPr bwMode="auto">
            <a:xfrm flipH="1" flipV="1">
              <a:off x="164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1" name="Line 23"/>
            <p:cNvSpPr>
              <a:spLocks noChangeShapeType="1"/>
            </p:cNvSpPr>
            <p:nvPr/>
          </p:nvSpPr>
          <p:spPr bwMode="auto">
            <a:xfrm flipH="1">
              <a:off x="1688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92" name="Group 24"/>
          <p:cNvGrpSpPr>
            <a:grpSpLocks/>
          </p:cNvGrpSpPr>
          <p:nvPr/>
        </p:nvGrpSpPr>
        <p:grpSpPr bwMode="auto">
          <a:xfrm>
            <a:off x="1911350" y="2038350"/>
            <a:ext cx="173038" cy="430213"/>
            <a:chOff x="1204" y="1284"/>
            <a:chExt cx="109" cy="271"/>
          </a:xfrm>
        </p:grpSpPr>
        <p:sp>
          <p:nvSpPr>
            <p:cNvPr id="7193" name="Line 25"/>
            <p:cNvSpPr>
              <a:spLocks noChangeShapeType="1"/>
            </p:cNvSpPr>
            <p:nvPr/>
          </p:nvSpPr>
          <p:spPr bwMode="auto">
            <a:xfrm>
              <a:off x="1258" y="1284"/>
              <a:ext cx="54" cy="2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26"/>
            <p:cNvSpPr>
              <a:spLocks noChangeShapeType="1"/>
            </p:cNvSpPr>
            <p:nvPr/>
          </p:nvSpPr>
          <p:spPr bwMode="auto">
            <a:xfrm flipV="1">
              <a:off x="1204" y="130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27"/>
            <p:cNvSpPr>
              <a:spLocks noChangeShapeType="1"/>
            </p:cNvSpPr>
            <p:nvPr/>
          </p:nvSpPr>
          <p:spPr bwMode="auto">
            <a:xfrm flipH="1" flipV="1">
              <a:off x="1203" y="135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8"/>
            <p:cNvSpPr>
              <a:spLocks noChangeShapeType="1"/>
            </p:cNvSpPr>
            <p:nvPr/>
          </p:nvSpPr>
          <p:spPr bwMode="auto">
            <a:xfrm flipV="1">
              <a:off x="1205" y="1487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Line 29"/>
            <p:cNvSpPr>
              <a:spLocks noChangeShapeType="1"/>
            </p:cNvSpPr>
            <p:nvPr/>
          </p:nvSpPr>
          <p:spPr bwMode="auto">
            <a:xfrm flipH="1" flipV="1">
              <a:off x="1205" y="1533"/>
              <a:ext cx="55" cy="2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8" name="Line 30"/>
            <p:cNvSpPr>
              <a:spLocks noChangeShapeType="1"/>
            </p:cNvSpPr>
            <p:nvPr/>
          </p:nvSpPr>
          <p:spPr bwMode="auto">
            <a:xfrm flipV="1">
              <a:off x="1205" y="139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9" name="Line 31"/>
            <p:cNvSpPr>
              <a:spLocks noChangeShapeType="1"/>
            </p:cNvSpPr>
            <p:nvPr/>
          </p:nvSpPr>
          <p:spPr bwMode="auto">
            <a:xfrm flipH="1" flipV="1">
              <a:off x="1203" y="144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00" name="Line 32"/>
          <p:cNvSpPr>
            <a:spLocks noChangeShapeType="1"/>
          </p:cNvSpPr>
          <p:nvPr/>
        </p:nvSpPr>
        <p:spPr bwMode="auto">
          <a:xfrm flipH="1">
            <a:off x="1995488" y="1824038"/>
            <a:ext cx="4762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 flipH="1">
            <a:off x="1997075" y="2470150"/>
            <a:ext cx="4763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704850" y="2686050"/>
            <a:ext cx="4318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03" name="Group 35"/>
          <p:cNvGrpSpPr>
            <a:grpSpLocks/>
          </p:cNvGrpSpPr>
          <p:nvPr/>
        </p:nvGrpSpPr>
        <p:grpSpPr bwMode="auto">
          <a:xfrm>
            <a:off x="1135063" y="2600325"/>
            <a:ext cx="430212" cy="171450"/>
            <a:chOff x="715" y="1638"/>
            <a:chExt cx="271" cy="108"/>
          </a:xfrm>
        </p:grpSpPr>
        <p:sp>
          <p:nvSpPr>
            <p:cNvPr id="7204" name="Line 36"/>
            <p:cNvSpPr>
              <a:spLocks noChangeShapeType="1"/>
            </p:cNvSpPr>
            <p:nvPr/>
          </p:nvSpPr>
          <p:spPr bwMode="auto">
            <a:xfrm flipV="1">
              <a:off x="715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5" name="Line 37"/>
            <p:cNvSpPr>
              <a:spLocks noChangeShapeType="1"/>
            </p:cNvSpPr>
            <p:nvPr/>
          </p:nvSpPr>
          <p:spPr bwMode="auto">
            <a:xfrm flipH="1" flipV="1">
              <a:off x="737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6" name="Line 38"/>
            <p:cNvSpPr>
              <a:spLocks noChangeShapeType="1"/>
            </p:cNvSpPr>
            <p:nvPr/>
          </p:nvSpPr>
          <p:spPr bwMode="auto">
            <a:xfrm flipH="1">
              <a:off x="78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7" name="Line 39"/>
            <p:cNvSpPr>
              <a:spLocks noChangeShapeType="1"/>
            </p:cNvSpPr>
            <p:nvPr/>
          </p:nvSpPr>
          <p:spPr bwMode="auto">
            <a:xfrm flipH="1" flipV="1">
              <a:off x="917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8" name="Line 40"/>
            <p:cNvSpPr>
              <a:spLocks noChangeShapeType="1"/>
            </p:cNvSpPr>
            <p:nvPr/>
          </p:nvSpPr>
          <p:spPr bwMode="auto">
            <a:xfrm flipH="1">
              <a:off x="963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9" name="Line 41"/>
            <p:cNvSpPr>
              <a:spLocks noChangeShapeType="1"/>
            </p:cNvSpPr>
            <p:nvPr/>
          </p:nvSpPr>
          <p:spPr bwMode="auto">
            <a:xfrm flipH="1" flipV="1">
              <a:off x="828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0" name="Line 42"/>
            <p:cNvSpPr>
              <a:spLocks noChangeShapeType="1"/>
            </p:cNvSpPr>
            <p:nvPr/>
          </p:nvSpPr>
          <p:spPr bwMode="auto">
            <a:xfrm flipH="1">
              <a:off x="87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1" name="Line 43"/>
          <p:cNvSpPr>
            <a:spLocks noChangeShapeType="1"/>
          </p:cNvSpPr>
          <p:nvPr/>
        </p:nvSpPr>
        <p:spPr bwMode="auto">
          <a:xfrm>
            <a:off x="1566863" y="2686050"/>
            <a:ext cx="862012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12" name="Group 44"/>
          <p:cNvGrpSpPr>
            <a:grpSpLocks/>
          </p:cNvGrpSpPr>
          <p:nvPr/>
        </p:nvGrpSpPr>
        <p:grpSpPr bwMode="auto">
          <a:xfrm>
            <a:off x="2428875" y="2600325"/>
            <a:ext cx="430213" cy="171450"/>
            <a:chOff x="1530" y="1638"/>
            <a:chExt cx="271" cy="108"/>
          </a:xfrm>
        </p:grpSpPr>
        <p:sp>
          <p:nvSpPr>
            <p:cNvPr id="7213" name="Line 45"/>
            <p:cNvSpPr>
              <a:spLocks noChangeShapeType="1"/>
            </p:cNvSpPr>
            <p:nvPr/>
          </p:nvSpPr>
          <p:spPr bwMode="auto">
            <a:xfrm flipV="1">
              <a:off x="1530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4" name="Line 46"/>
            <p:cNvSpPr>
              <a:spLocks noChangeShapeType="1"/>
            </p:cNvSpPr>
            <p:nvPr/>
          </p:nvSpPr>
          <p:spPr bwMode="auto">
            <a:xfrm flipH="1" flipV="1">
              <a:off x="155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5" name="Line 47"/>
            <p:cNvSpPr>
              <a:spLocks noChangeShapeType="1"/>
            </p:cNvSpPr>
            <p:nvPr/>
          </p:nvSpPr>
          <p:spPr bwMode="auto">
            <a:xfrm flipH="1">
              <a:off x="1597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6" name="Line 48"/>
            <p:cNvSpPr>
              <a:spLocks noChangeShapeType="1"/>
            </p:cNvSpPr>
            <p:nvPr/>
          </p:nvSpPr>
          <p:spPr bwMode="auto">
            <a:xfrm flipH="1" flipV="1">
              <a:off x="1732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Line 49"/>
            <p:cNvSpPr>
              <a:spLocks noChangeShapeType="1"/>
            </p:cNvSpPr>
            <p:nvPr/>
          </p:nvSpPr>
          <p:spPr bwMode="auto">
            <a:xfrm flipH="1">
              <a:off x="1778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8" name="Line 50"/>
            <p:cNvSpPr>
              <a:spLocks noChangeShapeType="1"/>
            </p:cNvSpPr>
            <p:nvPr/>
          </p:nvSpPr>
          <p:spPr bwMode="auto">
            <a:xfrm flipH="1" flipV="1">
              <a:off x="164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9" name="Line 51"/>
            <p:cNvSpPr>
              <a:spLocks noChangeShapeType="1"/>
            </p:cNvSpPr>
            <p:nvPr/>
          </p:nvSpPr>
          <p:spPr bwMode="auto">
            <a:xfrm flipH="1">
              <a:off x="1688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20" name="Line 52"/>
          <p:cNvSpPr>
            <a:spLocks noChangeShapeType="1"/>
          </p:cNvSpPr>
          <p:nvPr/>
        </p:nvSpPr>
        <p:spPr bwMode="auto">
          <a:xfrm>
            <a:off x="2860675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1" name="Line 53"/>
          <p:cNvSpPr>
            <a:spLocks noChangeShapeType="1"/>
          </p:cNvSpPr>
          <p:nvPr/>
        </p:nvSpPr>
        <p:spPr bwMode="auto">
          <a:xfrm flipH="1">
            <a:off x="2859088" y="2686050"/>
            <a:ext cx="434975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2" name="Line 54"/>
          <p:cNvSpPr>
            <a:spLocks noChangeShapeType="1"/>
          </p:cNvSpPr>
          <p:nvPr/>
        </p:nvSpPr>
        <p:spPr bwMode="auto">
          <a:xfrm>
            <a:off x="3292475" y="1824038"/>
            <a:ext cx="1588" cy="862012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7223" name="Object 55"/>
          <p:cNvGraphicFramePr>
            <a:graphicFrameLocks noChangeAspect="1"/>
          </p:cNvGraphicFramePr>
          <p:nvPr/>
        </p:nvGraphicFramePr>
        <p:xfrm>
          <a:off x="139700" y="4479925"/>
          <a:ext cx="1506538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r:id="rId6" imgW="1507320" imgH="2771280" progId="">
                  <p:embed/>
                </p:oleObj>
              </mc:Choice>
              <mc:Fallback>
                <p:oleObj r:id="rId6" imgW="1507320" imgH="2771280" progId="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4479925"/>
                        <a:ext cx="1506538" cy="2770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24" name="Text Box 56"/>
          <p:cNvSpPr txBox="1">
            <a:spLocks noChangeArrowheads="1"/>
          </p:cNvSpPr>
          <p:nvPr/>
        </p:nvSpPr>
        <p:spPr bwMode="auto">
          <a:xfrm>
            <a:off x="1096963" y="137160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2468563" y="13382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2051050" y="20748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1136650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2416175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182563" y="2103438"/>
            <a:ext cx="422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V</a:t>
            </a:r>
            <a:r>
              <a:rPr lang="en-US" altLang="en-US" i="1" baseline="-33000">
                <a:solidFill>
                  <a:srgbClr val="000000"/>
                </a:solidFill>
              </a:rPr>
              <a:t>B</a:t>
            </a:r>
          </a:p>
        </p:txBody>
      </p:sp>
      <p:graphicFrame>
        <p:nvGraphicFramePr>
          <p:cNvPr id="7230" name="Object 62"/>
          <p:cNvGraphicFramePr>
            <a:graphicFrameLocks noChangeAspect="1"/>
          </p:cNvGraphicFramePr>
          <p:nvPr/>
        </p:nvGraphicFramePr>
        <p:xfrm>
          <a:off x="4846638" y="1717675"/>
          <a:ext cx="42037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6" r:id="rId8" imgW="4204800" imgH="2305440" progId="">
                  <p:embed/>
                </p:oleObj>
              </mc:Choice>
              <mc:Fallback>
                <p:oleObj r:id="rId8" imgW="4204800" imgH="230544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8" y="1717675"/>
                        <a:ext cx="4203700" cy="23050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1" name="Object 63"/>
          <p:cNvGraphicFramePr>
            <a:graphicFrameLocks noChangeAspect="1"/>
          </p:cNvGraphicFramePr>
          <p:nvPr/>
        </p:nvGraphicFramePr>
        <p:xfrm>
          <a:off x="1828800" y="4491038"/>
          <a:ext cx="180498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r:id="rId10" imgW="1806120" imgH="917280" progId="">
                  <p:embed/>
                </p:oleObj>
              </mc:Choice>
              <mc:Fallback>
                <p:oleObj r:id="rId10" imgW="1806120" imgH="917280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1038"/>
                        <a:ext cx="1804988" cy="9159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9001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365125" y="457200"/>
            <a:ext cx="93265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/>
              <a:t>Determine the current through each resistor, the total current and the voltage across each resistor.</a:t>
            </a:r>
          </a:p>
        </p:txBody>
      </p:sp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531813" y="2254250"/>
            <a:ext cx="344487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619125" y="2341563"/>
            <a:ext cx="173038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V="1">
            <a:off x="704850" y="1822450"/>
            <a:ext cx="1588" cy="4333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704850" y="2339975"/>
            <a:ext cx="1588" cy="347663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704850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1135063" y="1736725"/>
            <a:ext cx="430212" cy="171450"/>
            <a:chOff x="715" y="1094"/>
            <a:chExt cx="271" cy="108"/>
          </a:xfrm>
        </p:grpSpPr>
        <p:sp>
          <p:nvSpPr>
            <p:cNvPr id="8200" name="Line 8"/>
            <p:cNvSpPr>
              <a:spLocks noChangeShapeType="1"/>
            </p:cNvSpPr>
            <p:nvPr/>
          </p:nvSpPr>
          <p:spPr bwMode="auto">
            <a:xfrm flipV="1">
              <a:off x="715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9"/>
            <p:cNvSpPr>
              <a:spLocks noChangeShapeType="1"/>
            </p:cNvSpPr>
            <p:nvPr/>
          </p:nvSpPr>
          <p:spPr bwMode="auto">
            <a:xfrm flipH="1" flipV="1">
              <a:off x="737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10"/>
            <p:cNvSpPr>
              <a:spLocks noChangeShapeType="1"/>
            </p:cNvSpPr>
            <p:nvPr/>
          </p:nvSpPr>
          <p:spPr bwMode="auto">
            <a:xfrm flipH="1">
              <a:off x="78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 flipH="1" flipV="1">
              <a:off x="917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 flipH="1">
              <a:off x="963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 flipH="1" flipV="1">
              <a:off x="828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 flipH="1">
              <a:off x="87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1566863" y="1824038"/>
            <a:ext cx="862012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08" name="Group 16"/>
          <p:cNvGrpSpPr>
            <a:grpSpLocks/>
          </p:cNvGrpSpPr>
          <p:nvPr/>
        </p:nvGrpSpPr>
        <p:grpSpPr bwMode="auto">
          <a:xfrm>
            <a:off x="2428875" y="1736725"/>
            <a:ext cx="430213" cy="171450"/>
            <a:chOff x="1530" y="1094"/>
            <a:chExt cx="271" cy="108"/>
          </a:xfrm>
        </p:grpSpPr>
        <p:sp>
          <p:nvSpPr>
            <p:cNvPr id="8209" name="Line 17"/>
            <p:cNvSpPr>
              <a:spLocks noChangeShapeType="1"/>
            </p:cNvSpPr>
            <p:nvPr/>
          </p:nvSpPr>
          <p:spPr bwMode="auto">
            <a:xfrm flipV="1">
              <a:off x="1530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18"/>
            <p:cNvSpPr>
              <a:spLocks noChangeShapeType="1"/>
            </p:cNvSpPr>
            <p:nvPr/>
          </p:nvSpPr>
          <p:spPr bwMode="auto">
            <a:xfrm flipH="1" flipV="1">
              <a:off x="155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 flipH="1">
              <a:off x="1597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20"/>
            <p:cNvSpPr>
              <a:spLocks noChangeShapeType="1"/>
            </p:cNvSpPr>
            <p:nvPr/>
          </p:nvSpPr>
          <p:spPr bwMode="auto">
            <a:xfrm flipH="1" flipV="1">
              <a:off x="1732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21"/>
            <p:cNvSpPr>
              <a:spLocks noChangeShapeType="1"/>
            </p:cNvSpPr>
            <p:nvPr/>
          </p:nvSpPr>
          <p:spPr bwMode="auto">
            <a:xfrm flipH="1">
              <a:off x="1778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H="1" flipV="1">
              <a:off x="164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 flipH="1">
              <a:off x="1688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911350" y="2038350"/>
            <a:ext cx="173038" cy="430213"/>
            <a:chOff x="1204" y="1284"/>
            <a:chExt cx="109" cy="271"/>
          </a:xfrm>
        </p:grpSpPr>
        <p:sp>
          <p:nvSpPr>
            <p:cNvPr id="8217" name="Line 25"/>
            <p:cNvSpPr>
              <a:spLocks noChangeShapeType="1"/>
            </p:cNvSpPr>
            <p:nvPr/>
          </p:nvSpPr>
          <p:spPr bwMode="auto">
            <a:xfrm>
              <a:off x="1258" y="1284"/>
              <a:ext cx="54" cy="2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Line 26"/>
            <p:cNvSpPr>
              <a:spLocks noChangeShapeType="1"/>
            </p:cNvSpPr>
            <p:nvPr/>
          </p:nvSpPr>
          <p:spPr bwMode="auto">
            <a:xfrm flipV="1">
              <a:off x="1204" y="130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Line 27"/>
            <p:cNvSpPr>
              <a:spLocks noChangeShapeType="1"/>
            </p:cNvSpPr>
            <p:nvPr/>
          </p:nvSpPr>
          <p:spPr bwMode="auto">
            <a:xfrm flipH="1" flipV="1">
              <a:off x="1203" y="135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auto">
            <a:xfrm flipV="1">
              <a:off x="1205" y="1487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29"/>
            <p:cNvSpPr>
              <a:spLocks noChangeShapeType="1"/>
            </p:cNvSpPr>
            <p:nvPr/>
          </p:nvSpPr>
          <p:spPr bwMode="auto">
            <a:xfrm flipH="1" flipV="1">
              <a:off x="1205" y="1533"/>
              <a:ext cx="55" cy="2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auto">
            <a:xfrm flipV="1">
              <a:off x="1205" y="139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31"/>
            <p:cNvSpPr>
              <a:spLocks noChangeShapeType="1"/>
            </p:cNvSpPr>
            <p:nvPr/>
          </p:nvSpPr>
          <p:spPr bwMode="auto">
            <a:xfrm flipH="1" flipV="1">
              <a:off x="1203" y="144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4" name="Line 32"/>
          <p:cNvSpPr>
            <a:spLocks noChangeShapeType="1"/>
          </p:cNvSpPr>
          <p:nvPr/>
        </p:nvSpPr>
        <p:spPr bwMode="auto">
          <a:xfrm flipH="1">
            <a:off x="1995488" y="1824038"/>
            <a:ext cx="4762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 flipH="1">
            <a:off x="1997075" y="2470150"/>
            <a:ext cx="4763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704850" y="2686050"/>
            <a:ext cx="4318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27" name="Group 35"/>
          <p:cNvGrpSpPr>
            <a:grpSpLocks/>
          </p:cNvGrpSpPr>
          <p:nvPr/>
        </p:nvGrpSpPr>
        <p:grpSpPr bwMode="auto">
          <a:xfrm>
            <a:off x="1135063" y="2600325"/>
            <a:ext cx="430212" cy="171450"/>
            <a:chOff x="715" y="1638"/>
            <a:chExt cx="271" cy="108"/>
          </a:xfrm>
        </p:grpSpPr>
        <p:sp>
          <p:nvSpPr>
            <p:cNvPr id="8228" name="Line 36"/>
            <p:cNvSpPr>
              <a:spLocks noChangeShapeType="1"/>
            </p:cNvSpPr>
            <p:nvPr/>
          </p:nvSpPr>
          <p:spPr bwMode="auto">
            <a:xfrm flipV="1">
              <a:off x="715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Line 37"/>
            <p:cNvSpPr>
              <a:spLocks noChangeShapeType="1"/>
            </p:cNvSpPr>
            <p:nvPr/>
          </p:nvSpPr>
          <p:spPr bwMode="auto">
            <a:xfrm flipH="1" flipV="1">
              <a:off x="737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38"/>
            <p:cNvSpPr>
              <a:spLocks noChangeShapeType="1"/>
            </p:cNvSpPr>
            <p:nvPr/>
          </p:nvSpPr>
          <p:spPr bwMode="auto">
            <a:xfrm flipH="1">
              <a:off x="78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1" name="Line 39"/>
            <p:cNvSpPr>
              <a:spLocks noChangeShapeType="1"/>
            </p:cNvSpPr>
            <p:nvPr/>
          </p:nvSpPr>
          <p:spPr bwMode="auto">
            <a:xfrm flipH="1" flipV="1">
              <a:off x="917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2" name="Line 40"/>
            <p:cNvSpPr>
              <a:spLocks noChangeShapeType="1"/>
            </p:cNvSpPr>
            <p:nvPr/>
          </p:nvSpPr>
          <p:spPr bwMode="auto">
            <a:xfrm flipH="1">
              <a:off x="963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3" name="Line 41"/>
            <p:cNvSpPr>
              <a:spLocks noChangeShapeType="1"/>
            </p:cNvSpPr>
            <p:nvPr/>
          </p:nvSpPr>
          <p:spPr bwMode="auto">
            <a:xfrm flipH="1" flipV="1">
              <a:off x="828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4" name="Line 42"/>
            <p:cNvSpPr>
              <a:spLocks noChangeShapeType="1"/>
            </p:cNvSpPr>
            <p:nvPr/>
          </p:nvSpPr>
          <p:spPr bwMode="auto">
            <a:xfrm flipH="1">
              <a:off x="87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1566863" y="2686050"/>
            <a:ext cx="862012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236" name="Group 44"/>
          <p:cNvGrpSpPr>
            <a:grpSpLocks/>
          </p:cNvGrpSpPr>
          <p:nvPr/>
        </p:nvGrpSpPr>
        <p:grpSpPr bwMode="auto">
          <a:xfrm>
            <a:off x="2428875" y="2600325"/>
            <a:ext cx="430213" cy="171450"/>
            <a:chOff x="1530" y="1638"/>
            <a:chExt cx="271" cy="108"/>
          </a:xfrm>
        </p:grpSpPr>
        <p:sp>
          <p:nvSpPr>
            <p:cNvPr id="8237" name="Line 45"/>
            <p:cNvSpPr>
              <a:spLocks noChangeShapeType="1"/>
            </p:cNvSpPr>
            <p:nvPr/>
          </p:nvSpPr>
          <p:spPr bwMode="auto">
            <a:xfrm flipV="1">
              <a:off x="1530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Line 46"/>
            <p:cNvSpPr>
              <a:spLocks noChangeShapeType="1"/>
            </p:cNvSpPr>
            <p:nvPr/>
          </p:nvSpPr>
          <p:spPr bwMode="auto">
            <a:xfrm flipH="1" flipV="1">
              <a:off x="155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9" name="Line 47"/>
            <p:cNvSpPr>
              <a:spLocks noChangeShapeType="1"/>
            </p:cNvSpPr>
            <p:nvPr/>
          </p:nvSpPr>
          <p:spPr bwMode="auto">
            <a:xfrm flipH="1">
              <a:off x="1597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Line 48"/>
            <p:cNvSpPr>
              <a:spLocks noChangeShapeType="1"/>
            </p:cNvSpPr>
            <p:nvPr/>
          </p:nvSpPr>
          <p:spPr bwMode="auto">
            <a:xfrm flipH="1" flipV="1">
              <a:off x="1732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1" name="Line 49"/>
            <p:cNvSpPr>
              <a:spLocks noChangeShapeType="1"/>
            </p:cNvSpPr>
            <p:nvPr/>
          </p:nvSpPr>
          <p:spPr bwMode="auto">
            <a:xfrm flipH="1">
              <a:off x="1778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Line 50"/>
            <p:cNvSpPr>
              <a:spLocks noChangeShapeType="1"/>
            </p:cNvSpPr>
            <p:nvPr/>
          </p:nvSpPr>
          <p:spPr bwMode="auto">
            <a:xfrm flipH="1" flipV="1">
              <a:off x="164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3" name="Line 51"/>
            <p:cNvSpPr>
              <a:spLocks noChangeShapeType="1"/>
            </p:cNvSpPr>
            <p:nvPr/>
          </p:nvSpPr>
          <p:spPr bwMode="auto">
            <a:xfrm flipH="1">
              <a:off x="1688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44" name="Line 52"/>
          <p:cNvSpPr>
            <a:spLocks noChangeShapeType="1"/>
          </p:cNvSpPr>
          <p:nvPr/>
        </p:nvSpPr>
        <p:spPr bwMode="auto">
          <a:xfrm>
            <a:off x="2860675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5" name="Line 53"/>
          <p:cNvSpPr>
            <a:spLocks noChangeShapeType="1"/>
          </p:cNvSpPr>
          <p:nvPr/>
        </p:nvSpPr>
        <p:spPr bwMode="auto">
          <a:xfrm flipH="1">
            <a:off x="2859088" y="2686050"/>
            <a:ext cx="434975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46" name="Line 54"/>
          <p:cNvSpPr>
            <a:spLocks noChangeShapeType="1"/>
          </p:cNvSpPr>
          <p:nvPr/>
        </p:nvSpPr>
        <p:spPr bwMode="auto">
          <a:xfrm>
            <a:off x="3292475" y="1824038"/>
            <a:ext cx="1588" cy="862012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8247" name="Object 55"/>
          <p:cNvGraphicFramePr>
            <a:graphicFrameLocks noChangeAspect="1"/>
          </p:cNvGraphicFramePr>
          <p:nvPr/>
        </p:nvGraphicFramePr>
        <p:xfrm>
          <a:off x="139700" y="4479925"/>
          <a:ext cx="1506538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9" r:id="rId6" imgW="1507320" imgH="2771280" progId="">
                  <p:embed/>
                </p:oleObj>
              </mc:Choice>
              <mc:Fallback>
                <p:oleObj r:id="rId6" imgW="1507320" imgH="2771280" progId="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4479925"/>
                        <a:ext cx="1506538" cy="2770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48" name="Text Box 56"/>
          <p:cNvSpPr txBox="1">
            <a:spLocks noChangeArrowheads="1"/>
          </p:cNvSpPr>
          <p:nvPr/>
        </p:nvSpPr>
        <p:spPr bwMode="auto">
          <a:xfrm>
            <a:off x="1096963" y="137160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249" name="Text Box 57"/>
          <p:cNvSpPr txBox="1">
            <a:spLocks noChangeArrowheads="1"/>
          </p:cNvSpPr>
          <p:nvPr/>
        </p:nvSpPr>
        <p:spPr bwMode="auto">
          <a:xfrm>
            <a:off x="2468563" y="13382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250" name="Text Box 58"/>
          <p:cNvSpPr txBox="1">
            <a:spLocks noChangeArrowheads="1"/>
          </p:cNvSpPr>
          <p:nvPr/>
        </p:nvSpPr>
        <p:spPr bwMode="auto">
          <a:xfrm>
            <a:off x="2051050" y="20748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251" name="Text Box 59"/>
          <p:cNvSpPr txBox="1">
            <a:spLocks noChangeArrowheads="1"/>
          </p:cNvSpPr>
          <p:nvPr/>
        </p:nvSpPr>
        <p:spPr bwMode="auto">
          <a:xfrm>
            <a:off x="1136650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8252" name="Text Box 60"/>
          <p:cNvSpPr txBox="1">
            <a:spLocks noChangeArrowheads="1"/>
          </p:cNvSpPr>
          <p:nvPr/>
        </p:nvSpPr>
        <p:spPr bwMode="auto">
          <a:xfrm>
            <a:off x="2416175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8253" name="Text Box 61"/>
          <p:cNvSpPr txBox="1">
            <a:spLocks noChangeArrowheads="1"/>
          </p:cNvSpPr>
          <p:nvPr/>
        </p:nvSpPr>
        <p:spPr bwMode="auto">
          <a:xfrm>
            <a:off x="182563" y="2103438"/>
            <a:ext cx="422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V</a:t>
            </a:r>
            <a:r>
              <a:rPr lang="en-US" altLang="en-US" i="1" baseline="-33000">
                <a:solidFill>
                  <a:srgbClr val="000000"/>
                </a:solidFill>
              </a:rPr>
              <a:t>B</a:t>
            </a:r>
          </a:p>
        </p:txBody>
      </p:sp>
      <p:graphicFrame>
        <p:nvGraphicFramePr>
          <p:cNvPr id="8254" name="Object 62"/>
          <p:cNvGraphicFramePr>
            <a:graphicFrameLocks noChangeAspect="1"/>
          </p:cNvGraphicFramePr>
          <p:nvPr/>
        </p:nvGraphicFramePr>
        <p:xfrm>
          <a:off x="4846638" y="1717675"/>
          <a:ext cx="3554412" cy="220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r:id="rId8" imgW="3554640" imgH="2201760" progId="">
                  <p:embed/>
                </p:oleObj>
              </mc:Choice>
              <mc:Fallback>
                <p:oleObj r:id="rId8" imgW="3554640" imgH="220176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6638" y="1717675"/>
                        <a:ext cx="3554412" cy="22018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55" name="Object 63"/>
          <p:cNvGraphicFramePr>
            <a:graphicFrameLocks noChangeAspect="1"/>
          </p:cNvGraphicFramePr>
          <p:nvPr/>
        </p:nvGraphicFramePr>
        <p:xfrm>
          <a:off x="1828800" y="4491038"/>
          <a:ext cx="180498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r:id="rId10" imgW="1806120" imgH="1383120" progId="">
                  <p:embed/>
                </p:oleObj>
              </mc:Choice>
              <mc:Fallback>
                <p:oleObj r:id="rId10" imgW="1806120" imgH="1383120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1038"/>
                        <a:ext cx="1804988" cy="13795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9216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365125" y="457200"/>
            <a:ext cx="93265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/>
              <a:t>Determine the current through each resistor, the total current and the voltage across each resistor.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531813" y="2254250"/>
            <a:ext cx="344487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619125" y="2341563"/>
            <a:ext cx="173038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V="1">
            <a:off x="704850" y="1822450"/>
            <a:ext cx="1588" cy="4333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704850" y="2339975"/>
            <a:ext cx="1588" cy="347663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704850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1135063" y="1736725"/>
            <a:ext cx="430212" cy="171450"/>
            <a:chOff x="715" y="1094"/>
            <a:chExt cx="271" cy="108"/>
          </a:xfrm>
        </p:grpSpPr>
        <p:sp>
          <p:nvSpPr>
            <p:cNvPr id="9224" name="Line 8"/>
            <p:cNvSpPr>
              <a:spLocks noChangeShapeType="1"/>
            </p:cNvSpPr>
            <p:nvPr/>
          </p:nvSpPr>
          <p:spPr bwMode="auto">
            <a:xfrm flipV="1">
              <a:off x="715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9"/>
            <p:cNvSpPr>
              <a:spLocks noChangeShapeType="1"/>
            </p:cNvSpPr>
            <p:nvPr/>
          </p:nvSpPr>
          <p:spPr bwMode="auto">
            <a:xfrm flipH="1" flipV="1">
              <a:off x="737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10"/>
            <p:cNvSpPr>
              <a:spLocks noChangeShapeType="1"/>
            </p:cNvSpPr>
            <p:nvPr/>
          </p:nvSpPr>
          <p:spPr bwMode="auto">
            <a:xfrm flipH="1">
              <a:off x="78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11"/>
            <p:cNvSpPr>
              <a:spLocks noChangeShapeType="1"/>
            </p:cNvSpPr>
            <p:nvPr/>
          </p:nvSpPr>
          <p:spPr bwMode="auto">
            <a:xfrm flipH="1" flipV="1">
              <a:off x="917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12"/>
            <p:cNvSpPr>
              <a:spLocks noChangeShapeType="1"/>
            </p:cNvSpPr>
            <p:nvPr/>
          </p:nvSpPr>
          <p:spPr bwMode="auto">
            <a:xfrm flipH="1">
              <a:off x="963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13"/>
            <p:cNvSpPr>
              <a:spLocks noChangeShapeType="1"/>
            </p:cNvSpPr>
            <p:nvPr/>
          </p:nvSpPr>
          <p:spPr bwMode="auto">
            <a:xfrm flipH="1" flipV="1">
              <a:off x="828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14"/>
            <p:cNvSpPr>
              <a:spLocks noChangeShapeType="1"/>
            </p:cNvSpPr>
            <p:nvPr/>
          </p:nvSpPr>
          <p:spPr bwMode="auto">
            <a:xfrm flipH="1">
              <a:off x="87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1566863" y="1824038"/>
            <a:ext cx="862012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32" name="Group 16"/>
          <p:cNvGrpSpPr>
            <a:grpSpLocks/>
          </p:cNvGrpSpPr>
          <p:nvPr/>
        </p:nvGrpSpPr>
        <p:grpSpPr bwMode="auto">
          <a:xfrm>
            <a:off x="2428875" y="1736725"/>
            <a:ext cx="430213" cy="171450"/>
            <a:chOff x="1530" y="1094"/>
            <a:chExt cx="271" cy="108"/>
          </a:xfrm>
        </p:grpSpPr>
        <p:sp>
          <p:nvSpPr>
            <p:cNvPr id="9233" name="Line 17"/>
            <p:cNvSpPr>
              <a:spLocks noChangeShapeType="1"/>
            </p:cNvSpPr>
            <p:nvPr/>
          </p:nvSpPr>
          <p:spPr bwMode="auto">
            <a:xfrm flipV="1">
              <a:off x="1530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18"/>
            <p:cNvSpPr>
              <a:spLocks noChangeShapeType="1"/>
            </p:cNvSpPr>
            <p:nvPr/>
          </p:nvSpPr>
          <p:spPr bwMode="auto">
            <a:xfrm flipH="1" flipV="1">
              <a:off x="155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9"/>
            <p:cNvSpPr>
              <a:spLocks noChangeShapeType="1"/>
            </p:cNvSpPr>
            <p:nvPr/>
          </p:nvSpPr>
          <p:spPr bwMode="auto">
            <a:xfrm flipH="1">
              <a:off x="1597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 flipH="1" flipV="1">
              <a:off x="1732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21"/>
            <p:cNvSpPr>
              <a:spLocks noChangeShapeType="1"/>
            </p:cNvSpPr>
            <p:nvPr/>
          </p:nvSpPr>
          <p:spPr bwMode="auto">
            <a:xfrm flipH="1">
              <a:off x="1778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Line 22"/>
            <p:cNvSpPr>
              <a:spLocks noChangeShapeType="1"/>
            </p:cNvSpPr>
            <p:nvPr/>
          </p:nvSpPr>
          <p:spPr bwMode="auto">
            <a:xfrm flipH="1" flipV="1">
              <a:off x="164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Line 23"/>
            <p:cNvSpPr>
              <a:spLocks noChangeShapeType="1"/>
            </p:cNvSpPr>
            <p:nvPr/>
          </p:nvSpPr>
          <p:spPr bwMode="auto">
            <a:xfrm flipH="1">
              <a:off x="1688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40" name="Group 24"/>
          <p:cNvGrpSpPr>
            <a:grpSpLocks/>
          </p:cNvGrpSpPr>
          <p:nvPr/>
        </p:nvGrpSpPr>
        <p:grpSpPr bwMode="auto">
          <a:xfrm>
            <a:off x="1911350" y="2038350"/>
            <a:ext cx="173038" cy="430213"/>
            <a:chOff x="1204" y="1284"/>
            <a:chExt cx="109" cy="271"/>
          </a:xfrm>
        </p:grpSpPr>
        <p:sp>
          <p:nvSpPr>
            <p:cNvPr id="9241" name="Line 25"/>
            <p:cNvSpPr>
              <a:spLocks noChangeShapeType="1"/>
            </p:cNvSpPr>
            <p:nvPr/>
          </p:nvSpPr>
          <p:spPr bwMode="auto">
            <a:xfrm>
              <a:off x="1258" y="1284"/>
              <a:ext cx="54" cy="2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Line 26"/>
            <p:cNvSpPr>
              <a:spLocks noChangeShapeType="1"/>
            </p:cNvSpPr>
            <p:nvPr/>
          </p:nvSpPr>
          <p:spPr bwMode="auto">
            <a:xfrm flipV="1">
              <a:off x="1204" y="130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Line 27"/>
            <p:cNvSpPr>
              <a:spLocks noChangeShapeType="1"/>
            </p:cNvSpPr>
            <p:nvPr/>
          </p:nvSpPr>
          <p:spPr bwMode="auto">
            <a:xfrm flipH="1" flipV="1">
              <a:off x="1203" y="135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28"/>
            <p:cNvSpPr>
              <a:spLocks noChangeShapeType="1"/>
            </p:cNvSpPr>
            <p:nvPr/>
          </p:nvSpPr>
          <p:spPr bwMode="auto">
            <a:xfrm flipV="1">
              <a:off x="1205" y="1487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auto">
            <a:xfrm flipH="1" flipV="1">
              <a:off x="1205" y="1533"/>
              <a:ext cx="55" cy="2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auto">
            <a:xfrm flipV="1">
              <a:off x="1205" y="139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 flipH="1" flipV="1">
              <a:off x="1203" y="144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48" name="Line 32"/>
          <p:cNvSpPr>
            <a:spLocks noChangeShapeType="1"/>
          </p:cNvSpPr>
          <p:nvPr/>
        </p:nvSpPr>
        <p:spPr bwMode="auto">
          <a:xfrm flipH="1">
            <a:off x="1995488" y="1824038"/>
            <a:ext cx="4762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 flipH="1">
            <a:off x="1997075" y="2470150"/>
            <a:ext cx="4763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>
            <a:off x="704850" y="2686050"/>
            <a:ext cx="4318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51" name="Group 35"/>
          <p:cNvGrpSpPr>
            <a:grpSpLocks/>
          </p:cNvGrpSpPr>
          <p:nvPr/>
        </p:nvGrpSpPr>
        <p:grpSpPr bwMode="auto">
          <a:xfrm>
            <a:off x="1135063" y="2600325"/>
            <a:ext cx="430212" cy="171450"/>
            <a:chOff x="715" y="1638"/>
            <a:chExt cx="271" cy="108"/>
          </a:xfrm>
        </p:grpSpPr>
        <p:sp>
          <p:nvSpPr>
            <p:cNvPr id="9252" name="Line 36"/>
            <p:cNvSpPr>
              <a:spLocks noChangeShapeType="1"/>
            </p:cNvSpPr>
            <p:nvPr/>
          </p:nvSpPr>
          <p:spPr bwMode="auto">
            <a:xfrm flipV="1">
              <a:off x="715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Line 37"/>
            <p:cNvSpPr>
              <a:spLocks noChangeShapeType="1"/>
            </p:cNvSpPr>
            <p:nvPr/>
          </p:nvSpPr>
          <p:spPr bwMode="auto">
            <a:xfrm flipH="1" flipV="1">
              <a:off x="737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38"/>
            <p:cNvSpPr>
              <a:spLocks noChangeShapeType="1"/>
            </p:cNvSpPr>
            <p:nvPr/>
          </p:nvSpPr>
          <p:spPr bwMode="auto">
            <a:xfrm flipH="1">
              <a:off x="78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5" name="Line 39"/>
            <p:cNvSpPr>
              <a:spLocks noChangeShapeType="1"/>
            </p:cNvSpPr>
            <p:nvPr/>
          </p:nvSpPr>
          <p:spPr bwMode="auto">
            <a:xfrm flipH="1" flipV="1">
              <a:off x="917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40"/>
            <p:cNvSpPr>
              <a:spLocks noChangeShapeType="1"/>
            </p:cNvSpPr>
            <p:nvPr/>
          </p:nvSpPr>
          <p:spPr bwMode="auto">
            <a:xfrm flipH="1">
              <a:off x="963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7" name="Line 41"/>
            <p:cNvSpPr>
              <a:spLocks noChangeShapeType="1"/>
            </p:cNvSpPr>
            <p:nvPr/>
          </p:nvSpPr>
          <p:spPr bwMode="auto">
            <a:xfrm flipH="1" flipV="1">
              <a:off x="828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Line 42"/>
            <p:cNvSpPr>
              <a:spLocks noChangeShapeType="1"/>
            </p:cNvSpPr>
            <p:nvPr/>
          </p:nvSpPr>
          <p:spPr bwMode="auto">
            <a:xfrm flipH="1">
              <a:off x="87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59" name="Line 43"/>
          <p:cNvSpPr>
            <a:spLocks noChangeShapeType="1"/>
          </p:cNvSpPr>
          <p:nvPr/>
        </p:nvSpPr>
        <p:spPr bwMode="auto">
          <a:xfrm>
            <a:off x="1566863" y="2686050"/>
            <a:ext cx="862012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60" name="Group 44"/>
          <p:cNvGrpSpPr>
            <a:grpSpLocks/>
          </p:cNvGrpSpPr>
          <p:nvPr/>
        </p:nvGrpSpPr>
        <p:grpSpPr bwMode="auto">
          <a:xfrm>
            <a:off x="2428875" y="2600325"/>
            <a:ext cx="430213" cy="171450"/>
            <a:chOff x="1530" y="1638"/>
            <a:chExt cx="271" cy="108"/>
          </a:xfrm>
        </p:grpSpPr>
        <p:sp>
          <p:nvSpPr>
            <p:cNvPr id="9261" name="Line 45"/>
            <p:cNvSpPr>
              <a:spLocks noChangeShapeType="1"/>
            </p:cNvSpPr>
            <p:nvPr/>
          </p:nvSpPr>
          <p:spPr bwMode="auto">
            <a:xfrm flipV="1">
              <a:off x="1530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2" name="Line 46"/>
            <p:cNvSpPr>
              <a:spLocks noChangeShapeType="1"/>
            </p:cNvSpPr>
            <p:nvPr/>
          </p:nvSpPr>
          <p:spPr bwMode="auto">
            <a:xfrm flipH="1" flipV="1">
              <a:off x="155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Line 47"/>
            <p:cNvSpPr>
              <a:spLocks noChangeShapeType="1"/>
            </p:cNvSpPr>
            <p:nvPr/>
          </p:nvSpPr>
          <p:spPr bwMode="auto">
            <a:xfrm flipH="1">
              <a:off x="1597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Line 48"/>
            <p:cNvSpPr>
              <a:spLocks noChangeShapeType="1"/>
            </p:cNvSpPr>
            <p:nvPr/>
          </p:nvSpPr>
          <p:spPr bwMode="auto">
            <a:xfrm flipH="1" flipV="1">
              <a:off x="1732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Line 49"/>
            <p:cNvSpPr>
              <a:spLocks noChangeShapeType="1"/>
            </p:cNvSpPr>
            <p:nvPr/>
          </p:nvSpPr>
          <p:spPr bwMode="auto">
            <a:xfrm flipH="1">
              <a:off x="1778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Line 50"/>
            <p:cNvSpPr>
              <a:spLocks noChangeShapeType="1"/>
            </p:cNvSpPr>
            <p:nvPr/>
          </p:nvSpPr>
          <p:spPr bwMode="auto">
            <a:xfrm flipH="1" flipV="1">
              <a:off x="164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Line 51"/>
            <p:cNvSpPr>
              <a:spLocks noChangeShapeType="1"/>
            </p:cNvSpPr>
            <p:nvPr/>
          </p:nvSpPr>
          <p:spPr bwMode="auto">
            <a:xfrm flipH="1">
              <a:off x="1688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68" name="Line 52"/>
          <p:cNvSpPr>
            <a:spLocks noChangeShapeType="1"/>
          </p:cNvSpPr>
          <p:nvPr/>
        </p:nvSpPr>
        <p:spPr bwMode="auto">
          <a:xfrm>
            <a:off x="2860675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 flipH="1">
            <a:off x="2859088" y="2686050"/>
            <a:ext cx="434975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0" name="Line 54"/>
          <p:cNvSpPr>
            <a:spLocks noChangeShapeType="1"/>
          </p:cNvSpPr>
          <p:nvPr/>
        </p:nvSpPr>
        <p:spPr bwMode="auto">
          <a:xfrm>
            <a:off x="3292475" y="1824038"/>
            <a:ext cx="1588" cy="862012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271" name="Object 55"/>
          <p:cNvGraphicFramePr>
            <a:graphicFrameLocks noChangeAspect="1"/>
          </p:cNvGraphicFramePr>
          <p:nvPr/>
        </p:nvGraphicFramePr>
        <p:xfrm>
          <a:off x="139700" y="4479925"/>
          <a:ext cx="1506538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9" r:id="rId6" imgW="1507320" imgH="2771280" progId="">
                  <p:embed/>
                </p:oleObj>
              </mc:Choice>
              <mc:Fallback>
                <p:oleObj r:id="rId6" imgW="1507320" imgH="2771280" progId="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4479925"/>
                        <a:ext cx="1506538" cy="2770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1096963" y="137160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2468563" y="13382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2051050" y="20748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1136650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2416175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182563" y="2103438"/>
            <a:ext cx="422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V</a:t>
            </a:r>
            <a:r>
              <a:rPr lang="en-US" altLang="en-US" i="1" baseline="-33000">
                <a:solidFill>
                  <a:srgbClr val="000000"/>
                </a:solidFill>
              </a:rPr>
              <a:t>B</a:t>
            </a:r>
          </a:p>
        </p:txBody>
      </p:sp>
      <p:graphicFrame>
        <p:nvGraphicFramePr>
          <p:cNvPr id="9278" name="Object 62"/>
          <p:cNvGraphicFramePr>
            <a:graphicFrameLocks noChangeAspect="1"/>
          </p:cNvGraphicFramePr>
          <p:nvPr/>
        </p:nvGraphicFramePr>
        <p:xfrm>
          <a:off x="1828800" y="4491038"/>
          <a:ext cx="180498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r:id="rId8" imgW="1806120" imgH="1383120" progId="">
                  <p:embed/>
                </p:oleObj>
              </mc:Choice>
              <mc:Fallback>
                <p:oleObj r:id="rId8" imgW="1806120" imgH="138312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1038"/>
                        <a:ext cx="1804988" cy="13795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3657600" y="1828800"/>
            <a:ext cx="5486400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>
                <a:solidFill>
                  <a:srgbClr val="006600"/>
                </a:solidFill>
              </a:rPr>
              <a:t>Determine potential differences and currents.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7040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365125" y="457200"/>
            <a:ext cx="93265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/>
              <a:t>Determine the current through each resistor, the total current and the voltage across each resistor.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531813" y="2254250"/>
            <a:ext cx="344487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619125" y="2341563"/>
            <a:ext cx="173038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704850" y="1822450"/>
            <a:ext cx="1588" cy="4333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704850" y="2339975"/>
            <a:ext cx="1588" cy="347663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704850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1135063" y="1736725"/>
            <a:ext cx="430212" cy="171450"/>
            <a:chOff x="715" y="1094"/>
            <a:chExt cx="271" cy="108"/>
          </a:xfrm>
        </p:grpSpPr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 flipV="1">
              <a:off x="715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 flipH="1" flipV="1">
              <a:off x="737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 flipH="1">
              <a:off x="78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 flipH="1" flipV="1">
              <a:off x="917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 flipH="1">
              <a:off x="963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 flipH="1" flipV="1">
              <a:off x="828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 flipH="1">
              <a:off x="87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1566863" y="1824038"/>
            <a:ext cx="862012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2428875" y="1736725"/>
            <a:ext cx="430213" cy="171450"/>
            <a:chOff x="1530" y="1094"/>
            <a:chExt cx="271" cy="108"/>
          </a:xfrm>
        </p:grpSpPr>
        <p:sp>
          <p:nvSpPr>
            <p:cNvPr id="10257" name="Line 17"/>
            <p:cNvSpPr>
              <a:spLocks noChangeShapeType="1"/>
            </p:cNvSpPr>
            <p:nvPr/>
          </p:nvSpPr>
          <p:spPr bwMode="auto">
            <a:xfrm flipV="1">
              <a:off x="1530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 flipH="1" flipV="1">
              <a:off x="155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 flipH="1">
              <a:off x="1597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Line 20"/>
            <p:cNvSpPr>
              <a:spLocks noChangeShapeType="1"/>
            </p:cNvSpPr>
            <p:nvPr/>
          </p:nvSpPr>
          <p:spPr bwMode="auto">
            <a:xfrm flipH="1" flipV="1">
              <a:off x="1732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21"/>
            <p:cNvSpPr>
              <a:spLocks noChangeShapeType="1"/>
            </p:cNvSpPr>
            <p:nvPr/>
          </p:nvSpPr>
          <p:spPr bwMode="auto">
            <a:xfrm flipH="1">
              <a:off x="1778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2" name="Line 22"/>
            <p:cNvSpPr>
              <a:spLocks noChangeShapeType="1"/>
            </p:cNvSpPr>
            <p:nvPr/>
          </p:nvSpPr>
          <p:spPr bwMode="auto">
            <a:xfrm flipH="1" flipV="1">
              <a:off x="164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3" name="Line 23"/>
            <p:cNvSpPr>
              <a:spLocks noChangeShapeType="1"/>
            </p:cNvSpPr>
            <p:nvPr/>
          </p:nvSpPr>
          <p:spPr bwMode="auto">
            <a:xfrm flipH="1">
              <a:off x="1688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64" name="Group 24"/>
          <p:cNvGrpSpPr>
            <a:grpSpLocks/>
          </p:cNvGrpSpPr>
          <p:nvPr/>
        </p:nvGrpSpPr>
        <p:grpSpPr bwMode="auto">
          <a:xfrm>
            <a:off x="1911350" y="2038350"/>
            <a:ext cx="173038" cy="430213"/>
            <a:chOff x="1204" y="1284"/>
            <a:chExt cx="109" cy="271"/>
          </a:xfrm>
        </p:grpSpPr>
        <p:sp>
          <p:nvSpPr>
            <p:cNvPr id="10265" name="Line 25"/>
            <p:cNvSpPr>
              <a:spLocks noChangeShapeType="1"/>
            </p:cNvSpPr>
            <p:nvPr/>
          </p:nvSpPr>
          <p:spPr bwMode="auto">
            <a:xfrm>
              <a:off x="1258" y="1284"/>
              <a:ext cx="54" cy="2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6" name="Line 26"/>
            <p:cNvSpPr>
              <a:spLocks noChangeShapeType="1"/>
            </p:cNvSpPr>
            <p:nvPr/>
          </p:nvSpPr>
          <p:spPr bwMode="auto">
            <a:xfrm flipV="1">
              <a:off x="1204" y="130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7" name="Line 27"/>
            <p:cNvSpPr>
              <a:spLocks noChangeShapeType="1"/>
            </p:cNvSpPr>
            <p:nvPr/>
          </p:nvSpPr>
          <p:spPr bwMode="auto">
            <a:xfrm flipH="1" flipV="1">
              <a:off x="1203" y="135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auto">
            <a:xfrm flipV="1">
              <a:off x="1205" y="1487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9" name="Line 29"/>
            <p:cNvSpPr>
              <a:spLocks noChangeShapeType="1"/>
            </p:cNvSpPr>
            <p:nvPr/>
          </p:nvSpPr>
          <p:spPr bwMode="auto">
            <a:xfrm flipH="1" flipV="1">
              <a:off x="1205" y="1533"/>
              <a:ext cx="55" cy="2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0" name="Line 30"/>
            <p:cNvSpPr>
              <a:spLocks noChangeShapeType="1"/>
            </p:cNvSpPr>
            <p:nvPr/>
          </p:nvSpPr>
          <p:spPr bwMode="auto">
            <a:xfrm flipV="1">
              <a:off x="1205" y="139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1" name="Line 31"/>
            <p:cNvSpPr>
              <a:spLocks noChangeShapeType="1"/>
            </p:cNvSpPr>
            <p:nvPr/>
          </p:nvSpPr>
          <p:spPr bwMode="auto">
            <a:xfrm flipH="1" flipV="1">
              <a:off x="1203" y="144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2" name="Line 32"/>
          <p:cNvSpPr>
            <a:spLocks noChangeShapeType="1"/>
          </p:cNvSpPr>
          <p:nvPr/>
        </p:nvSpPr>
        <p:spPr bwMode="auto">
          <a:xfrm flipH="1">
            <a:off x="1995488" y="1824038"/>
            <a:ext cx="4762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 flipH="1">
            <a:off x="1997075" y="2470150"/>
            <a:ext cx="4763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704850" y="2686050"/>
            <a:ext cx="4318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75" name="Group 35"/>
          <p:cNvGrpSpPr>
            <a:grpSpLocks/>
          </p:cNvGrpSpPr>
          <p:nvPr/>
        </p:nvGrpSpPr>
        <p:grpSpPr bwMode="auto">
          <a:xfrm>
            <a:off x="1135063" y="2600325"/>
            <a:ext cx="430212" cy="171450"/>
            <a:chOff x="715" y="1638"/>
            <a:chExt cx="271" cy="108"/>
          </a:xfrm>
        </p:grpSpPr>
        <p:sp>
          <p:nvSpPr>
            <p:cNvPr id="10276" name="Line 36"/>
            <p:cNvSpPr>
              <a:spLocks noChangeShapeType="1"/>
            </p:cNvSpPr>
            <p:nvPr/>
          </p:nvSpPr>
          <p:spPr bwMode="auto">
            <a:xfrm flipV="1">
              <a:off x="715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7" name="Line 37"/>
            <p:cNvSpPr>
              <a:spLocks noChangeShapeType="1"/>
            </p:cNvSpPr>
            <p:nvPr/>
          </p:nvSpPr>
          <p:spPr bwMode="auto">
            <a:xfrm flipH="1" flipV="1">
              <a:off x="737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auto">
            <a:xfrm flipH="1">
              <a:off x="78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9" name="Line 39"/>
            <p:cNvSpPr>
              <a:spLocks noChangeShapeType="1"/>
            </p:cNvSpPr>
            <p:nvPr/>
          </p:nvSpPr>
          <p:spPr bwMode="auto">
            <a:xfrm flipH="1" flipV="1">
              <a:off x="917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0" name="Line 40"/>
            <p:cNvSpPr>
              <a:spLocks noChangeShapeType="1"/>
            </p:cNvSpPr>
            <p:nvPr/>
          </p:nvSpPr>
          <p:spPr bwMode="auto">
            <a:xfrm flipH="1">
              <a:off x="963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1" name="Line 41"/>
            <p:cNvSpPr>
              <a:spLocks noChangeShapeType="1"/>
            </p:cNvSpPr>
            <p:nvPr/>
          </p:nvSpPr>
          <p:spPr bwMode="auto">
            <a:xfrm flipH="1" flipV="1">
              <a:off x="828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2" name="Line 42"/>
            <p:cNvSpPr>
              <a:spLocks noChangeShapeType="1"/>
            </p:cNvSpPr>
            <p:nvPr/>
          </p:nvSpPr>
          <p:spPr bwMode="auto">
            <a:xfrm flipH="1">
              <a:off x="87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3" name="Line 43"/>
          <p:cNvSpPr>
            <a:spLocks noChangeShapeType="1"/>
          </p:cNvSpPr>
          <p:nvPr/>
        </p:nvSpPr>
        <p:spPr bwMode="auto">
          <a:xfrm>
            <a:off x="1566863" y="2686050"/>
            <a:ext cx="862012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4" name="Group 44"/>
          <p:cNvGrpSpPr>
            <a:grpSpLocks/>
          </p:cNvGrpSpPr>
          <p:nvPr/>
        </p:nvGrpSpPr>
        <p:grpSpPr bwMode="auto">
          <a:xfrm>
            <a:off x="2428875" y="2600325"/>
            <a:ext cx="430213" cy="171450"/>
            <a:chOff x="1530" y="1638"/>
            <a:chExt cx="271" cy="108"/>
          </a:xfrm>
        </p:grpSpPr>
        <p:sp>
          <p:nvSpPr>
            <p:cNvPr id="10285" name="Line 45"/>
            <p:cNvSpPr>
              <a:spLocks noChangeShapeType="1"/>
            </p:cNvSpPr>
            <p:nvPr/>
          </p:nvSpPr>
          <p:spPr bwMode="auto">
            <a:xfrm flipV="1">
              <a:off x="1530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6" name="Line 46"/>
            <p:cNvSpPr>
              <a:spLocks noChangeShapeType="1"/>
            </p:cNvSpPr>
            <p:nvPr/>
          </p:nvSpPr>
          <p:spPr bwMode="auto">
            <a:xfrm flipH="1" flipV="1">
              <a:off x="155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7" name="Line 47"/>
            <p:cNvSpPr>
              <a:spLocks noChangeShapeType="1"/>
            </p:cNvSpPr>
            <p:nvPr/>
          </p:nvSpPr>
          <p:spPr bwMode="auto">
            <a:xfrm flipH="1">
              <a:off x="1597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8" name="Line 48"/>
            <p:cNvSpPr>
              <a:spLocks noChangeShapeType="1"/>
            </p:cNvSpPr>
            <p:nvPr/>
          </p:nvSpPr>
          <p:spPr bwMode="auto">
            <a:xfrm flipH="1" flipV="1">
              <a:off x="1732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9" name="Line 49"/>
            <p:cNvSpPr>
              <a:spLocks noChangeShapeType="1"/>
            </p:cNvSpPr>
            <p:nvPr/>
          </p:nvSpPr>
          <p:spPr bwMode="auto">
            <a:xfrm flipH="1">
              <a:off x="1778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0" name="Line 50"/>
            <p:cNvSpPr>
              <a:spLocks noChangeShapeType="1"/>
            </p:cNvSpPr>
            <p:nvPr/>
          </p:nvSpPr>
          <p:spPr bwMode="auto">
            <a:xfrm flipH="1" flipV="1">
              <a:off x="164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1" name="Line 51"/>
            <p:cNvSpPr>
              <a:spLocks noChangeShapeType="1"/>
            </p:cNvSpPr>
            <p:nvPr/>
          </p:nvSpPr>
          <p:spPr bwMode="auto">
            <a:xfrm flipH="1">
              <a:off x="1688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92" name="Line 52"/>
          <p:cNvSpPr>
            <a:spLocks noChangeShapeType="1"/>
          </p:cNvSpPr>
          <p:nvPr/>
        </p:nvSpPr>
        <p:spPr bwMode="auto">
          <a:xfrm>
            <a:off x="2860675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3" name="Line 53"/>
          <p:cNvSpPr>
            <a:spLocks noChangeShapeType="1"/>
          </p:cNvSpPr>
          <p:nvPr/>
        </p:nvSpPr>
        <p:spPr bwMode="auto">
          <a:xfrm flipH="1">
            <a:off x="2859088" y="2686050"/>
            <a:ext cx="434975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4" name="Line 54"/>
          <p:cNvSpPr>
            <a:spLocks noChangeShapeType="1"/>
          </p:cNvSpPr>
          <p:nvPr/>
        </p:nvSpPr>
        <p:spPr bwMode="auto">
          <a:xfrm>
            <a:off x="3292475" y="1824038"/>
            <a:ext cx="1588" cy="862012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295" name="Object 55"/>
          <p:cNvGraphicFramePr>
            <a:graphicFrameLocks noChangeAspect="1"/>
          </p:cNvGraphicFramePr>
          <p:nvPr/>
        </p:nvGraphicFramePr>
        <p:xfrm>
          <a:off x="139700" y="4479925"/>
          <a:ext cx="1506538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r:id="rId6" imgW="1507320" imgH="2771280" progId="">
                  <p:embed/>
                </p:oleObj>
              </mc:Choice>
              <mc:Fallback>
                <p:oleObj r:id="rId6" imgW="1507320" imgH="2771280" progId="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4479925"/>
                        <a:ext cx="1506538" cy="2770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1096963" y="137160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2468563" y="13382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0298" name="Text Box 58"/>
          <p:cNvSpPr txBox="1">
            <a:spLocks noChangeArrowheads="1"/>
          </p:cNvSpPr>
          <p:nvPr/>
        </p:nvSpPr>
        <p:spPr bwMode="auto">
          <a:xfrm>
            <a:off x="2051050" y="20748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299" name="Text Box 59"/>
          <p:cNvSpPr txBox="1">
            <a:spLocks noChangeArrowheads="1"/>
          </p:cNvSpPr>
          <p:nvPr/>
        </p:nvSpPr>
        <p:spPr bwMode="auto">
          <a:xfrm>
            <a:off x="1136650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0300" name="Text Box 60"/>
          <p:cNvSpPr txBox="1">
            <a:spLocks noChangeArrowheads="1"/>
          </p:cNvSpPr>
          <p:nvPr/>
        </p:nvSpPr>
        <p:spPr bwMode="auto">
          <a:xfrm>
            <a:off x="2416175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0301" name="Text Box 61"/>
          <p:cNvSpPr txBox="1">
            <a:spLocks noChangeArrowheads="1"/>
          </p:cNvSpPr>
          <p:nvPr/>
        </p:nvSpPr>
        <p:spPr bwMode="auto">
          <a:xfrm>
            <a:off x="182563" y="2103438"/>
            <a:ext cx="422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V</a:t>
            </a:r>
            <a:r>
              <a:rPr lang="en-US" altLang="en-US" i="1" baseline="-33000">
                <a:solidFill>
                  <a:srgbClr val="000000"/>
                </a:solidFill>
              </a:rPr>
              <a:t>B</a:t>
            </a:r>
          </a:p>
        </p:txBody>
      </p:sp>
      <p:graphicFrame>
        <p:nvGraphicFramePr>
          <p:cNvPr id="10302" name="Object 62"/>
          <p:cNvGraphicFramePr>
            <a:graphicFrameLocks noChangeAspect="1"/>
          </p:cNvGraphicFramePr>
          <p:nvPr/>
        </p:nvGraphicFramePr>
        <p:xfrm>
          <a:off x="1828800" y="4491038"/>
          <a:ext cx="180498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r:id="rId8" imgW="1806120" imgH="1383120" progId="">
                  <p:embed/>
                </p:oleObj>
              </mc:Choice>
              <mc:Fallback>
                <p:oleObj r:id="rId8" imgW="1806120" imgH="138312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1038"/>
                        <a:ext cx="1804988" cy="13795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3" name="Object 63"/>
          <p:cNvGraphicFramePr>
            <a:graphicFrameLocks noChangeAspect="1"/>
          </p:cNvGraphicFramePr>
          <p:nvPr/>
        </p:nvGraphicFramePr>
        <p:xfrm>
          <a:off x="7585075" y="2036763"/>
          <a:ext cx="1649413" cy="308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4" r:id="rId10" imgW="1650240" imgH="3084120" progId="">
                  <p:embed/>
                </p:oleObj>
              </mc:Choice>
              <mc:Fallback>
                <p:oleObj r:id="rId10" imgW="1650240" imgH="3084120" progId="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5075" y="2036763"/>
                        <a:ext cx="1649413" cy="30845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4" name="Object 64"/>
          <p:cNvGraphicFramePr>
            <a:graphicFrameLocks noChangeAspect="1"/>
          </p:cNvGraphicFramePr>
          <p:nvPr/>
        </p:nvGraphicFramePr>
        <p:xfrm>
          <a:off x="3840163" y="5495925"/>
          <a:ext cx="1658937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5" r:id="rId12" imgW="1658520" imgH="448560" progId="">
                  <p:embed/>
                </p:oleObj>
              </mc:Choice>
              <mc:Fallback>
                <p:oleObj r:id="rId12" imgW="1658520" imgH="448560" progId="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5495925"/>
                        <a:ext cx="1658937" cy="4460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20098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65125" y="457200"/>
            <a:ext cx="9326563" cy="87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/>
              <a:t>Determine the current through each resistor, the total current and the voltage across each resistor.</a:t>
            </a:r>
          </a:p>
        </p:txBody>
      </p:sp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531813" y="2254250"/>
            <a:ext cx="344487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619125" y="2341563"/>
            <a:ext cx="173038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704850" y="1822450"/>
            <a:ext cx="1588" cy="4333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704850" y="2339975"/>
            <a:ext cx="1588" cy="347663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704850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71" name="Group 7"/>
          <p:cNvGrpSpPr>
            <a:grpSpLocks/>
          </p:cNvGrpSpPr>
          <p:nvPr/>
        </p:nvGrpSpPr>
        <p:grpSpPr bwMode="auto">
          <a:xfrm>
            <a:off x="1135063" y="1736725"/>
            <a:ext cx="430212" cy="171450"/>
            <a:chOff x="715" y="1094"/>
            <a:chExt cx="271" cy="108"/>
          </a:xfrm>
        </p:grpSpPr>
        <p:sp>
          <p:nvSpPr>
            <p:cNvPr id="11272" name="Line 8"/>
            <p:cNvSpPr>
              <a:spLocks noChangeShapeType="1"/>
            </p:cNvSpPr>
            <p:nvPr/>
          </p:nvSpPr>
          <p:spPr bwMode="auto">
            <a:xfrm flipV="1">
              <a:off x="715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 flipH="1" flipV="1">
              <a:off x="737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 flipH="1">
              <a:off x="78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 flipH="1" flipV="1">
              <a:off x="917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12"/>
            <p:cNvSpPr>
              <a:spLocks noChangeShapeType="1"/>
            </p:cNvSpPr>
            <p:nvPr/>
          </p:nvSpPr>
          <p:spPr bwMode="auto">
            <a:xfrm flipH="1">
              <a:off x="963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 flipH="1" flipV="1">
              <a:off x="828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 flipH="1">
              <a:off x="873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1566863" y="1824038"/>
            <a:ext cx="862012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80" name="Group 16"/>
          <p:cNvGrpSpPr>
            <a:grpSpLocks/>
          </p:cNvGrpSpPr>
          <p:nvPr/>
        </p:nvGrpSpPr>
        <p:grpSpPr bwMode="auto">
          <a:xfrm>
            <a:off x="2428875" y="1736725"/>
            <a:ext cx="430213" cy="171450"/>
            <a:chOff x="1530" y="1094"/>
            <a:chExt cx="271" cy="108"/>
          </a:xfrm>
        </p:grpSpPr>
        <p:sp>
          <p:nvSpPr>
            <p:cNvPr id="11281" name="Line 17"/>
            <p:cNvSpPr>
              <a:spLocks noChangeShapeType="1"/>
            </p:cNvSpPr>
            <p:nvPr/>
          </p:nvSpPr>
          <p:spPr bwMode="auto">
            <a:xfrm flipV="1">
              <a:off x="1530" y="1094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Line 18"/>
            <p:cNvSpPr>
              <a:spLocks noChangeShapeType="1"/>
            </p:cNvSpPr>
            <p:nvPr/>
          </p:nvSpPr>
          <p:spPr bwMode="auto">
            <a:xfrm flipH="1" flipV="1">
              <a:off x="155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 flipH="1">
              <a:off x="1597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 flipH="1" flipV="1">
              <a:off x="1732" y="1093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 flipH="1">
              <a:off x="1778" y="1149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Line 22"/>
            <p:cNvSpPr>
              <a:spLocks noChangeShapeType="1"/>
            </p:cNvSpPr>
            <p:nvPr/>
          </p:nvSpPr>
          <p:spPr bwMode="auto">
            <a:xfrm flipH="1" flipV="1">
              <a:off x="1642" y="1093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23"/>
            <p:cNvSpPr>
              <a:spLocks noChangeShapeType="1"/>
            </p:cNvSpPr>
            <p:nvPr/>
          </p:nvSpPr>
          <p:spPr bwMode="auto">
            <a:xfrm flipH="1">
              <a:off x="1688" y="1094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88" name="Group 24"/>
          <p:cNvGrpSpPr>
            <a:grpSpLocks/>
          </p:cNvGrpSpPr>
          <p:nvPr/>
        </p:nvGrpSpPr>
        <p:grpSpPr bwMode="auto">
          <a:xfrm>
            <a:off x="1911350" y="2038350"/>
            <a:ext cx="173038" cy="430213"/>
            <a:chOff x="1204" y="1284"/>
            <a:chExt cx="109" cy="271"/>
          </a:xfrm>
        </p:grpSpPr>
        <p:sp>
          <p:nvSpPr>
            <p:cNvPr id="11289" name="Line 25"/>
            <p:cNvSpPr>
              <a:spLocks noChangeShapeType="1"/>
            </p:cNvSpPr>
            <p:nvPr/>
          </p:nvSpPr>
          <p:spPr bwMode="auto">
            <a:xfrm>
              <a:off x="1258" y="1284"/>
              <a:ext cx="54" cy="21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Line 26"/>
            <p:cNvSpPr>
              <a:spLocks noChangeShapeType="1"/>
            </p:cNvSpPr>
            <p:nvPr/>
          </p:nvSpPr>
          <p:spPr bwMode="auto">
            <a:xfrm flipV="1">
              <a:off x="1204" y="130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27"/>
            <p:cNvSpPr>
              <a:spLocks noChangeShapeType="1"/>
            </p:cNvSpPr>
            <p:nvPr/>
          </p:nvSpPr>
          <p:spPr bwMode="auto">
            <a:xfrm flipH="1" flipV="1">
              <a:off x="1203" y="135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28"/>
            <p:cNvSpPr>
              <a:spLocks noChangeShapeType="1"/>
            </p:cNvSpPr>
            <p:nvPr/>
          </p:nvSpPr>
          <p:spPr bwMode="auto">
            <a:xfrm flipV="1">
              <a:off x="1205" y="1487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29"/>
            <p:cNvSpPr>
              <a:spLocks noChangeShapeType="1"/>
            </p:cNvSpPr>
            <p:nvPr/>
          </p:nvSpPr>
          <p:spPr bwMode="auto">
            <a:xfrm flipH="1" flipV="1">
              <a:off x="1205" y="1533"/>
              <a:ext cx="55" cy="2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30"/>
            <p:cNvSpPr>
              <a:spLocks noChangeShapeType="1"/>
            </p:cNvSpPr>
            <p:nvPr/>
          </p:nvSpPr>
          <p:spPr bwMode="auto">
            <a:xfrm flipV="1">
              <a:off x="1205" y="1396"/>
              <a:ext cx="107" cy="47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31"/>
            <p:cNvSpPr>
              <a:spLocks noChangeShapeType="1"/>
            </p:cNvSpPr>
            <p:nvPr/>
          </p:nvSpPr>
          <p:spPr bwMode="auto">
            <a:xfrm flipH="1" flipV="1">
              <a:off x="1203" y="1442"/>
              <a:ext cx="110" cy="4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96" name="Line 32"/>
          <p:cNvSpPr>
            <a:spLocks noChangeShapeType="1"/>
          </p:cNvSpPr>
          <p:nvPr/>
        </p:nvSpPr>
        <p:spPr bwMode="auto">
          <a:xfrm flipH="1">
            <a:off x="1995488" y="1824038"/>
            <a:ext cx="4762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 flipH="1">
            <a:off x="1997075" y="2470150"/>
            <a:ext cx="4763" cy="215900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704850" y="2686050"/>
            <a:ext cx="431800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299" name="Group 35"/>
          <p:cNvGrpSpPr>
            <a:grpSpLocks/>
          </p:cNvGrpSpPr>
          <p:nvPr/>
        </p:nvGrpSpPr>
        <p:grpSpPr bwMode="auto">
          <a:xfrm>
            <a:off x="1135063" y="2600325"/>
            <a:ext cx="430212" cy="171450"/>
            <a:chOff x="715" y="1638"/>
            <a:chExt cx="271" cy="108"/>
          </a:xfrm>
        </p:grpSpPr>
        <p:sp>
          <p:nvSpPr>
            <p:cNvPr id="11300" name="Line 36"/>
            <p:cNvSpPr>
              <a:spLocks noChangeShapeType="1"/>
            </p:cNvSpPr>
            <p:nvPr/>
          </p:nvSpPr>
          <p:spPr bwMode="auto">
            <a:xfrm flipV="1">
              <a:off x="715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37"/>
            <p:cNvSpPr>
              <a:spLocks noChangeShapeType="1"/>
            </p:cNvSpPr>
            <p:nvPr/>
          </p:nvSpPr>
          <p:spPr bwMode="auto">
            <a:xfrm flipH="1" flipV="1">
              <a:off x="737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38"/>
            <p:cNvSpPr>
              <a:spLocks noChangeShapeType="1"/>
            </p:cNvSpPr>
            <p:nvPr/>
          </p:nvSpPr>
          <p:spPr bwMode="auto">
            <a:xfrm flipH="1">
              <a:off x="78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39"/>
            <p:cNvSpPr>
              <a:spLocks noChangeShapeType="1"/>
            </p:cNvSpPr>
            <p:nvPr/>
          </p:nvSpPr>
          <p:spPr bwMode="auto">
            <a:xfrm flipH="1" flipV="1">
              <a:off x="917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4" name="Line 40"/>
            <p:cNvSpPr>
              <a:spLocks noChangeShapeType="1"/>
            </p:cNvSpPr>
            <p:nvPr/>
          </p:nvSpPr>
          <p:spPr bwMode="auto">
            <a:xfrm flipH="1">
              <a:off x="963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5" name="Line 41"/>
            <p:cNvSpPr>
              <a:spLocks noChangeShapeType="1"/>
            </p:cNvSpPr>
            <p:nvPr/>
          </p:nvSpPr>
          <p:spPr bwMode="auto">
            <a:xfrm flipH="1" flipV="1">
              <a:off x="828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6" name="Line 42"/>
            <p:cNvSpPr>
              <a:spLocks noChangeShapeType="1"/>
            </p:cNvSpPr>
            <p:nvPr/>
          </p:nvSpPr>
          <p:spPr bwMode="auto">
            <a:xfrm flipH="1">
              <a:off x="873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07" name="Line 43"/>
          <p:cNvSpPr>
            <a:spLocks noChangeShapeType="1"/>
          </p:cNvSpPr>
          <p:nvPr/>
        </p:nvSpPr>
        <p:spPr bwMode="auto">
          <a:xfrm>
            <a:off x="1566863" y="2686050"/>
            <a:ext cx="862012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08" name="Group 44"/>
          <p:cNvGrpSpPr>
            <a:grpSpLocks/>
          </p:cNvGrpSpPr>
          <p:nvPr/>
        </p:nvGrpSpPr>
        <p:grpSpPr bwMode="auto">
          <a:xfrm>
            <a:off x="2428875" y="2600325"/>
            <a:ext cx="430213" cy="171450"/>
            <a:chOff x="1530" y="1638"/>
            <a:chExt cx="271" cy="108"/>
          </a:xfrm>
        </p:grpSpPr>
        <p:sp>
          <p:nvSpPr>
            <p:cNvPr id="11309" name="Line 45"/>
            <p:cNvSpPr>
              <a:spLocks noChangeShapeType="1"/>
            </p:cNvSpPr>
            <p:nvPr/>
          </p:nvSpPr>
          <p:spPr bwMode="auto">
            <a:xfrm flipV="1">
              <a:off x="1530" y="1637"/>
              <a:ext cx="22" cy="55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Line 46"/>
            <p:cNvSpPr>
              <a:spLocks noChangeShapeType="1"/>
            </p:cNvSpPr>
            <p:nvPr/>
          </p:nvSpPr>
          <p:spPr bwMode="auto">
            <a:xfrm flipH="1" flipV="1">
              <a:off x="155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Line 47"/>
            <p:cNvSpPr>
              <a:spLocks noChangeShapeType="1"/>
            </p:cNvSpPr>
            <p:nvPr/>
          </p:nvSpPr>
          <p:spPr bwMode="auto">
            <a:xfrm flipH="1">
              <a:off x="1597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Line 48"/>
            <p:cNvSpPr>
              <a:spLocks noChangeShapeType="1"/>
            </p:cNvSpPr>
            <p:nvPr/>
          </p:nvSpPr>
          <p:spPr bwMode="auto">
            <a:xfrm flipH="1" flipV="1">
              <a:off x="1732" y="1636"/>
              <a:ext cx="47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3" name="Line 49"/>
            <p:cNvSpPr>
              <a:spLocks noChangeShapeType="1"/>
            </p:cNvSpPr>
            <p:nvPr/>
          </p:nvSpPr>
          <p:spPr bwMode="auto">
            <a:xfrm flipH="1">
              <a:off x="1778" y="1692"/>
              <a:ext cx="24" cy="53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4" name="Line 50"/>
            <p:cNvSpPr>
              <a:spLocks noChangeShapeType="1"/>
            </p:cNvSpPr>
            <p:nvPr/>
          </p:nvSpPr>
          <p:spPr bwMode="auto">
            <a:xfrm flipH="1" flipV="1">
              <a:off x="1642" y="1636"/>
              <a:ext cx="46" cy="110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Line 51"/>
            <p:cNvSpPr>
              <a:spLocks noChangeShapeType="1"/>
            </p:cNvSpPr>
            <p:nvPr/>
          </p:nvSpPr>
          <p:spPr bwMode="auto">
            <a:xfrm flipH="1">
              <a:off x="1688" y="1638"/>
              <a:ext cx="46" cy="108"/>
            </a:xfrm>
            <a:prstGeom prst="line">
              <a:avLst/>
            </a:prstGeom>
            <a:noFill/>
            <a:ln w="29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16" name="Line 52"/>
          <p:cNvSpPr>
            <a:spLocks noChangeShapeType="1"/>
          </p:cNvSpPr>
          <p:nvPr/>
        </p:nvSpPr>
        <p:spPr bwMode="auto">
          <a:xfrm>
            <a:off x="2860675" y="1824038"/>
            <a:ext cx="431800" cy="1587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7" name="Line 53"/>
          <p:cNvSpPr>
            <a:spLocks noChangeShapeType="1"/>
          </p:cNvSpPr>
          <p:nvPr/>
        </p:nvSpPr>
        <p:spPr bwMode="auto">
          <a:xfrm flipH="1">
            <a:off x="2859088" y="2686050"/>
            <a:ext cx="434975" cy="1588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18" name="Line 54"/>
          <p:cNvSpPr>
            <a:spLocks noChangeShapeType="1"/>
          </p:cNvSpPr>
          <p:nvPr/>
        </p:nvSpPr>
        <p:spPr bwMode="auto">
          <a:xfrm>
            <a:off x="3292475" y="1824038"/>
            <a:ext cx="1588" cy="862012"/>
          </a:xfrm>
          <a:prstGeom prst="line">
            <a:avLst/>
          </a:prstGeom>
          <a:noFill/>
          <a:ln w="29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1319" name="Object 55"/>
          <p:cNvGraphicFramePr>
            <a:graphicFrameLocks noChangeAspect="1"/>
          </p:cNvGraphicFramePr>
          <p:nvPr/>
        </p:nvGraphicFramePr>
        <p:xfrm>
          <a:off x="139700" y="4479925"/>
          <a:ext cx="1506538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r:id="rId6" imgW="1507320" imgH="2771280" progId="">
                  <p:embed/>
                </p:oleObj>
              </mc:Choice>
              <mc:Fallback>
                <p:oleObj r:id="rId6" imgW="1507320" imgH="2771280" progId="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4479925"/>
                        <a:ext cx="1506538" cy="27701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20" name="Text Box 56"/>
          <p:cNvSpPr txBox="1">
            <a:spLocks noChangeArrowheads="1"/>
          </p:cNvSpPr>
          <p:nvPr/>
        </p:nvSpPr>
        <p:spPr bwMode="auto">
          <a:xfrm>
            <a:off x="1096963" y="137160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321" name="Text Box 57"/>
          <p:cNvSpPr txBox="1">
            <a:spLocks noChangeArrowheads="1"/>
          </p:cNvSpPr>
          <p:nvPr/>
        </p:nvSpPr>
        <p:spPr bwMode="auto">
          <a:xfrm>
            <a:off x="2468563" y="13382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322" name="Text Box 58"/>
          <p:cNvSpPr txBox="1">
            <a:spLocks noChangeArrowheads="1"/>
          </p:cNvSpPr>
          <p:nvPr/>
        </p:nvSpPr>
        <p:spPr bwMode="auto">
          <a:xfrm>
            <a:off x="2051050" y="2074863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323" name="Text Box 59"/>
          <p:cNvSpPr txBox="1">
            <a:spLocks noChangeArrowheads="1"/>
          </p:cNvSpPr>
          <p:nvPr/>
        </p:nvSpPr>
        <p:spPr bwMode="auto">
          <a:xfrm>
            <a:off x="1136650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324" name="Text Box 60"/>
          <p:cNvSpPr txBox="1">
            <a:spLocks noChangeArrowheads="1"/>
          </p:cNvSpPr>
          <p:nvPr/>
        </p:nvSpPr>
        <p:spPr bwMode="auto">
          <a:xfrm>
            <a:off x="2416175" y="2800350"/>
            <a:ext cx="4191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R</a:t>
            </a:r>
            <a:r>
              <a:rPr lang="en-US" altLang="en-US" i="1" baseline="-33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325" name="Text Box 61"/>
          <p:cNvSpPr txBox="1">
            <a:spLocks noChangeArrowheads="1"/>
          </p:cNvSpPr>
          <p:nvPr/>
        </p:nvSpPr>
        <p:spPr bwMode="auto">
          <a:xfrm>
            <a:off x="182563" y="2103438"/>
            <a:ext cx="4222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altLang="en-US" i="1">
                <a:solidFill>
                  <a:srgbClr val="000000"/>
                </a:solidFill>
              </a:rPr>
              <a:t>V</a:t>
            </a:r>
            <a:r>
              <a:rPr lang="en-US" altLang="en-US" i="1" baseline="-33000">
                <a:solidFill>
                  <a:srgbClr val="000000"/>
                </a:solidFill>
              </a:rPr>
              <a:t>B</a:t>
            </a:r>
          </a:p>
        </p:txBody>
      </p:sp>
      <p:graphicFrame>
        <p:nvGraphicFramePr>
          <p:cNvPr id="11326" name="Object 62"/>
          <p:cNvGraphicFramePr>
            <a:graphicFrameLocks noChangeAspect="1"/>
          </p:cNvGraphicFramePr>
          <p:nvPr/>
        </p:nvGraphicFramePr>
        <p:xfrm>
          <a:off x="1828800" y="4491038"/>
          <a:ext cx="1804988" cy="1379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3" r:id="rId8" imgW="1806120" imgH="1383120" progId="">
                  <p:embed/>
                </p:oleObj>
              </mc:Choice>
              <mc:Fallback>
                <p:oleObj r:id="rId8" imgW="1806120" imgH="1383120" progId="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91038"/>
                        <a:ext cx="1804988" cy="13795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27" name="Text Box 63"/>
          <p:cNvSpPr txBox="1">
            <a:spLocks noChangeArrowheads="1"/>
          </p:cNvSpPr>
          <p:nvPr/>
        </p:nvSpPr>
        <p:spPr bwMode="auto">
          <a:xfrm>
            <a:off x="3657600" y="1828800"/>
            <a:ext cx="5486400" cy="5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9695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altLang="en-US" sz="2800">
                <a:solidFill>
                  <a:srgbClr val="006600"/>
                </a:solidFill>
              </a:rPr>
              <a:t>Note that </a:t>
            </a:r>
            <a:r>
              <a:rPr lang="en-US" altLang="en-US" sz="2800" i="1">
                <a:solidFill>
                  <a:srgbClr val="006600"/>
                </a:solidFill>
              </a:rPr>
              <a:t>I</a:t>
            </a:r>
            <a:r>
              <a:rPr lang="en-US" altLang="en-US" sz="2800" i="1" baseline="-33000">
                <a:solidFill>
                  <a:srgbClr val="006600"/>
                </a:solidFill>
              </a:rPr>
              <a:t>T</a:t>
            </a:r>
            <a:r>
              <a:rPr lang="en-US" altLang="en-US" sz="2800">
                <a:solidFill>
                  <a:srgbClr val="006600"/>
                </a:solidFill>
              </a:rPr>
              <a:t> = </a:t>
            </a:r>
            <a:r>
              <a:rPr lang="en-US" altLang="en-US" sz="2800" i="1">
                <a:solidFill>
                  <a:srgbClr val="006600"/>
                </a:solidFill>
              </a:rPr>
              <a:t>I</a:t>
            </a:r>
            <a:r>
              <a:rPr lang="en-US" altLang="en-US" sz="2800" i="1" baseline="-33000">
                <a:solidFill>
                  <a:srgbClr val="006600"/>
                </a:solidFill>
              </a:rPr>
              <a:t>1</a:t>
            </a:r>
            <a:r>
              <a:rPr lang="en-US" altLang="en-US" sz="2800">
                <a:solidFill>
                  <a:srgbClr val="006600"/>
                </a:solidFill>
              </a:rPr>
              <a:t> = </a:t>
            </a:r>
            <a:r>
              <a:rPr lang="en-US" altLang="en-US" sz="2800" i="1">
                <a:solidFill>
                  <a:srgbClr val="006600"/>
                </a:solidFill>
              </a:rPr>
              <a:t>I</a:t>
            </a:r>
            <a:r>
              <a:rPr lang="en-US" altLang="en-US" sz="2800" i="1" baseline="-33000">
                <a:solidFill>
                  <a:srgbClr val="006600"/>
                </a:solidFill>
              </a:rPr>
              <a:t>4</a:t>
            </a:r>
            <a:r>
              <a:rPr lang="en-US" altLang="en-US" sz="2800">
                <a:solidFill>
                  <a:srgbClr val="006600"/>
                </a:solidFill>
              </a:rPr>
              <a:t>.</a:t>
            </a:r>
          </a:p>
        </p:txBody>
      </p:sp>
      <p:graphicFrame>
        <p:nvGraphicFramePr>
          <p:cNvPr id="11328" name="Object 64"/>
          <p:cNvGraphicFramePr>
            <a:graphicFrameLocks noChangeAspect="1"/>
          </p:cNvGraphicFramePr>
          <p:nvPr/>
        </p:nvGraphicFramePr>
        <p:xfrm>
          <a:off x="3840163" y="5495925"/>
          <a:ext cx="27463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r:id="rId10" imgW="2746440" imgH="450000" progId="">
                  <p:embed/>
                </p:oleObj>
              </mc:Choice>
              <mc:Fallback>
                <p:oleObj r:id="rId10" imgW="2746440" imgH="450000" progId="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5495925"/>
                        <a:ext cx="2746375" cy="4476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18625" y="67976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6080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577</Words>
  <Application>Microsoft Office PowerPoint</Application>
  <PresentationFormat>Custom</PresentationFormat>
  <Paragraphs>180</Paragraphs>
  <Slides>19</Slides>
  <Notes>19</Notes>
  <HiddenSlides>0</HiddenSlides>
  <MMClips>19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Microsoft YaHei</vt:lpstr>
      <vt:lpstr>Arial</vt:lpstr>
      <vt:lpstr>Lucida Sans Unicode</vt:lpstr>
      <vt:lpstr>Times New Roman</vt:lpstr>
      <vt:lpstr>Wingdings</vt:lpstr>
      <vt:lpstr>Office Theme</vt:lpstr>
      <vt:lpstr>OpenOffice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Musser, James</dc:creator>
  <cp:lastModifiedBy>Musser, James</cp:lastModifiedBy>
  <cp:revision>8</cp:revision>
  <cp:lastPrinted>2018-02-19T23:53:51Z</cp:lastPrinted>
  <dcterms:created xsi:type="dcterms:W3CDTF">2018-02-19T21:57:37Z</dcterms:created>
  <dcterms:modified xsi:type="dcterms:W3CDTF">2018-02-19T23:54:07Z</dcterms:modified>
</cp:coreProperties>
</file>