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B984619-AE94-4984-8F3D-94F286D8D1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98001-22A5-4D42-A183-94B929A552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FCD422-E3B5-4DCB-9781-8BE015BAE7D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C26D10-2EDD-40EB-B1AD-9BE198642B1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792452-F743-4262-8563-1D18097CF57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B88188-6A9E-4F95-B6C6-FC16AEE3E5A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31C5E6-39A6-49F9-922F-4787A10F6DC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4B7BC-46A7-407E-B205-876C15986FB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BB8A2F-A26F-4A7D-997F-89AF099ABB7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BB8A2F-A26F-4A7D-997F-89AF099ABB7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2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3CBC0-7FEA-406A-BEF3-13CC632A2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37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AD7F47-ACCA-4840-8F68-AC4882A00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08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854F36-39EB-4BD2-A034-2DE348277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29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13B8497-6739-4D12-AEF5-5B70755B4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8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1E255E-506A-461A-95A4-1FFF0ABF3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5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FC21D7-E13D-4172-8EE9-F8FF628A7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08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14564-556D-45E3-8123-C851962AD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53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EF1516-2F71-4B64-B98A-80AFF1708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2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470615-573B-45C3-85EF-3B527297E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6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21B861-00C5-4D5E-8965-24A6F23AA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4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540A2B-2126-4AC2-B629-061F46ACC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7DB8C4-B85B-4D74-B1CF-E0F202C07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0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7CF8C6C-DC64-4AD0-80FD-1B64B5F269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2.emf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3.emf"/><Relationship Id="rId2" Type="http://schemas.microsoft.com/office/2007/relationships/media" Target="../media/media4.m4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media5.m4a"/><Relationship Id="rId7" Type="http://schemas.openxmlformats.org/officeDocument/2006/relationships/image" Target="../media/image3.emf"/><Relationship Id="rId2" Type="http://schemas.microsoft.com/office/2007/relationships/media" Target="../media/media5.m4a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6.m4a"/><Relationship Id="rId7" Type="http://schemas.openxmlformats.org/officeDocument/2006/relationships/image" Target="../media/image5.emf"/><Relationship Id="rId2" Type="http://schemas.microsoft.com/office/2007/relationships/media" Target="../media/media6.m4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6.emf"/><Relationship Id="rId2" Type="http://schemas.microsoft.com/office/2007/relationships/media" Target="../media/media7.m4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1.png"/><Relationship Id="rId3" Type="http://schemas.openxmlformats.org/officeDocument/2006/relationships/audio" Target="../media/media8.m4a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2" Type="http://schemas.microsoft.com/office/2007/relationships/media" Target="../media/media8.m4a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24" Type="http://schemas.openxmlformats.org/officeDocument/2006/relationships/oleObject" Target="../embeddings/oleObject16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18" Type="http://schemas.openxmlformats.org/officeDocument/2006/relationships/image" Target="../media/image1.png"/><Relationship Id="rId3" Type="http://schemas.openxmlformats.org/officeDocument/2006/relationships/audio" Target="../media/media9.m4a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emf"/><Relationship Id="rId2" Type="http://schemas.microsoft.com/office/2007/relationships/media" Target="../media/media9.m4a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Resistivity and Resistance</a:t>
            </a:r>
          </a:p>
          <a:p>
            <a:endParaRPr lang="en-US" altLang="en-US" sz="2800"/>
          </a:p>
          <a:p>
            <a:r>
              <a:rPr lang="en-US" altLang="en-US" sz="2800" b="1">
                <a:solidFill>
                  <a:srgbClr val="990000"/>
                </a:solidFill>
              </a:rPr>
              <a:t>Resistivity</a:t>
            </a:r>
            <a:r>
              <a:rPr lang="en-US" altLang="en-US" sz="2800"/>
              <a:t> is a property of a </a:t>
            </a:r>
            <a:r>
              <a:rPr lang="en-US" altLang="en-US" sz="2800">
                <a:solidFill>
                  <a:srgbClr val="990000"/>
                </a:solidFill>
              </a:rPr>
              <a:t>material</a:t>
            </a:r>
            <a:r>
              <a:rPr lang="en-US" altLang="en-US" sz="2800"/>
              <a:t> describing the degree to which the material opposes the flow of charges through the material.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 b="1">
                <a:solidFill>
                  <a:srgbClr val="000099"/>
                </a:solidFill>
              </a:rPr>
              <a:t>Resistance</a:t>
            </a:r>
            <a:r>
              <a:rPr lang="en-US" altLang="en-US" sz="2800"/>
              <a:t> is a property of a </a:t>
            </a:r>
            <a:r>
              <a:rPr lang="en-US" altLang="en-US" sz="2800">
                <a:solidFill>
                  <a:srgbClr val="000099"/>
                </a:solidFill>
              </a:rPr>
              <a:t>device</a:t>
            </a:r>
            <a:r>
              <a:rPr lang="en-US" altLang="en-US" sz="2800"/>
              <a:t> describing the degree to which the device opposes the flow of charges through the device.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1278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 dirty="0"/>
              <a:t>Resistivity</a:t>
            </a:r>
          </a:p>
          <a:p>
            <a:endParaRPr lang="en-US" altLang="en-US" sz="2800" b="1" dirty="0"/>
          </a:p>
          <a:p>
            <a:r>
              <a:rPr lang="en-US" altLang="en-US" sz="2800" dirty="0">
                <a:solidFill>
                  <a:srgbClr val="990000"/>
                </a:solidFill>
              </a:rPr>
              <a:t>Resistivity depends on material properties that are mostly beyond the scope of this course.</a:t>
            </a:r>
          </a:p>
          <a:p>
            <a:endParaRPr lang="en-US" altLang="en-US" sz="2800" dirty="0">
              <a:solidFill>
                <a:srgbClr val="990000"/>
              </a:solidFill>
            </a:endParaRPr>
          </a:p>
          <a:p>
            <a:r>
              <a:rPr lang="en-US" altLang="en-US" sz="2800" dirty="0">
                <a:solidFill>
                  <a:srgbClr val="990000"/>
                </a:solidFill>
              </a:rPr>
              <a:t>Resistivity for a few common materials:</a:t>
            </a:r>
          </a:p>
          <a:p>
            <a:endParaRPr lang="en-US" altLang="en-US" sz="2800" dirty="0"/>
          </a:p>
          <a:p>
            <a:r>
              <a:rPr lang="en-US" altLang="en-US" sz="2800" u="sng" dirty="0"/>
              <a:t>Material                </a:t>
            </a:r>
            <a:r>
              <a:rPr lang="en-US" altLang="en-US" sz="2800" dirty="0"/>
              <a:t>		</a:t>
            </a:r>
            <a:r>
              <a:rPr lang="en-US" altLang="en-US" sz="2800" u="sng" dirty="0"/>
              <a:t>Resistivity, </a:t>
            </a:r>
            <a:r>
              <a:rPr lang="en-US" altLang="en-US" sz="2800" u="sng" dirty="0">
                <a:cs typeface="Arial" panose="020B0604020202020204" pitchFamily="34" charset="0"/>
              </a:rPr>
              <a:t>ρ</a:t>
            </a:r>
            <a:r>
              <a:rPr lang="en-US" altLang="en-US" sz="2800" u="sng" dirty="0"/>
              <a:t> (</a:t>
            </a:r>
            <a:r>
              <a:rPr lang="en-US" altLang="en-US" sz="2800" u="sng" dirty="0" err="1">
                <a:cs typeface="Arial" panose="020B0604020202020204" pitchFamily="34" charset="0"/>
              </a:rPr>
              <a:t>Ωm</a:t>
            </a:r>
            <a:r>
              <a:rPr lang="en-US" altLang="en-US" sz="2800" u="sng" dirty="0">
                <a:cs typeface="Arial" panose="020B0604020202020204" pitchFamily="34" charset="0"/>
              </a:rPr>
              <a:t>)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Silver					</a:t>
            </a:r>
            <a:r>
              <a:rPr lang="en-US" altLang="en-US" sz="2800" dirty="0" smtClean="0">
                <a:cs typeface="Arial" panose="020B0604020202020204" pitchFamily="34" charset="0"/>
              </a:rPr>
              <a:t>1.59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Copper					</a:t>
            </a:r>
            <a:r>
              <a:rPr lang="en-US" altLang="en-US" sz="2800" dirty="0" smtClean="0">
                <a:cs typeface="Arial" panose="020B0604020202020204" pitchFamily="34" charset="0"/>
              </a:rPr>
              <a:t>1.68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Gold					</a:t>
            </a:r>
            <a:r>
              <a:rPr lang="en-US" altLang="en-US" sz="2800" dirty="0" smtClean="0">
                <a:cs typeface="Arial" panose="020B0604020202020204" pitchFamily="34" charset="0"/>
              </a:rPr>
              <a:t>2.44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Aluminum				</a:t>
            </a:r>
            <a:r>
              <a:rPr lang="en-US" altLang="en-US" sz="2800" dirty="0" smtClean="0">
                <a:cs typeface="Arial" panose="020B0604020202020204" pitchFamily="34" charset="0"/>
              </a:rPr>
              <a:t>2.65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Silicon					</a:t>
            </a:r>
            <a:r>
              <a:rPr lang="en-US" altLang="en-US" sz="2800" dirty="0" smtClean="0">
                <a:cs typeface="Arial" panose="020B0604020202020204" pitchFamily="34" charset="0"/>
              </a:rPr>
              <a:t>6.40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De-Ionized Water			1.80 x 10</a:t>
            </a:r>
            <a:r>
              <a:rPr lang="en-US" altLang="en-US" sz="2800" baseline="33000" dirty="0">
                <a:cs typeface="Arial" panose="020B0604020202020204" pitchFamily="34" charset="0"/>
              </a:rPr>
              <a:t>5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Diamond					</a:t>
            </a:r>
            <a:r>
              <a:rPr lang="en-US" altLang="en-US" sz="2800" dirty="0" smtClean="0">
                <a:cs typeface="Arial" panose="020B0604020202020204" pitchFamily="34" charset="0"/>
              </a:rPr>
              <a:t>1.00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57200" y="5394325"/>
            <a:ext cx="9051925" cy="1588"/>
          </a:xfrm>
          <a:prstGeom prst="line">
            <a:avLst/>
          </a:prstGeom>
          <a:noFill/>
          <a:ln w="38160" cap="flat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7200" y="5486400"/>
            <a:ext cx="9051925" cy="1588"/>
          </a:xfrm>
          <a:prstGeom prst="line">
            <a:avLst/>
          </a:prstGeom>
          <a:noFill/>
          <a:ln w="38160" cap="flat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8169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 dirty="0"/>
              <a:t>Resistivity</a:t>
            </a:r>
          </a:p>
          <a:p>
            <a:endParaRPr lang="en-US" altLang="en-US" sz="2800" b="1" dirty="0"/>
          </a:p>
          <a:p>
            <a:r>
              <a:rPr lang="en-US" altLang="en-US" sz="2800" dirty="0">
                <a:solidFill>
                  <a:srgbClr val="990000"/>
                </a:solidFill>
              </a:rPr>
              <a:t>Resistivity depends on temperature.  The temperature dependence is particularly important for conductors.</a:t>
            </a:r>
          </a:p>
          <a:p>
            <a:endParaRPr lang="en-US" altLang="en-US" sz="2800" dirty="0">
              <a:solidFill>
                <a:srgbClr val="990000"/>
              </a:solidFill>
            </a:endParaRPr>
          </a:p>
          <a:p>
            <a:r>
              <a:rPr lang="en-US" altLang="en-US" sz="2800" dirty="0"/>
              <a:t> </a:t>
            </a:r>
          </a:p>
          <a:p>
            <a:endParaRPr lang="en-US" altLang="en-US" sz="2800" dirty="0"/>
          </a:p>
          <a:p>
            <a:r>
              <a:rPr lang="en-US" altLang="en-US" sz="2800" u="sng" dirty="0">
                <a:cs typeface="Arial" panose="020B0604020202020204" pitchFamily="34" charset="0"/>
              </a:rPr>
              <a:t>Material                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u="sng" dirty="0">
                <a:cs typeface="Arial" panose="020B0604020202020204" pitchFamily="34" charset="0"/>
              </a:rPr>
              <a:t>Resistivity, ρ (</a:t>
            </a:r>
            <a:r>
              <a:rPr lang="en-US" altLang="en-US" sz="2800" u="sng" dirty="0" err="1">
                <a:cs typeface="Arial" panose="020B0604020202020204" pitchFamily="34" charset="0"/>
              </a:rPr>
              <a:t>Ωm</a:t>
            </a:r>
            <a:r>
              <a:rPr lang="en-US" altLang="en-US" sz="2800" u="sng" dirty="0">
                <a:cs typeface="Arial" panose="020B0604020202020204" pitchFamily="34" charset="0"/>
              </a:rPr>
              <a:t>)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u="sng" dirty="0">
                <a:cs typeface="Arial" panose="020B0604020202020204" pitchFamily="34" charset="0"/>
              </a:rPr>
              <a:t>α (K</a:t>
            </a:r>
            <a:r>
              <a:rPr lang="en-US" altLang="en-US" sz="2800" u="sng" baseline="33000" dirty="0">
                <a:cs typeface="Arial" panose="020B0604020202020204" pitchFamily="34" charset="0"/>
              </a:rPr>
              <a:t>-1</a:t>
            </a:r>
            <a:r>
              <a:rPr lang="en-US" altLang="en-US" sz="2800" u="sng" dirty="0">
                <a:cs typeface="Arial" panose="020B0604020202020204" pitchFamily="34" charset="0"/>
              </a:rPr>
              <a:t>) 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Silver					</a:t>
            </a:r>
            <a:r>
              <a:rPr lang="en-US" altLang="en-US" sz="2800" dirty="0" smtClean="0">
                <a:cs typeface="Arial" panose="020B0604020202020204" pitchFamily="34" charset="0"/>
              </a:rPr>
              <a:t>1.59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cs typeface="Arial" panose="020B0604020202020204" pitchFamily="34" charset="0"/>
              </a:rPr>
              <a:t>0.0038</a:t>
            </a:r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Copper					</a:t>
            </a:r>
            <a:r>
              <a:rPr lang="en-US" altLang="en-US" sz="2800" dirty="0" smtClean="0">
                <a:cs typeface="Arial" panose="020B0604020202020204" pitchFamily="34" charset="0"/>
              </a:rPr>
              <a:t>1.68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cs typeface="Arial" panose="020B0604020202020204" pitchFamily="34" charset="0"/>
              </a:rPr>
              <a:t>0.0040</a:t>
            </a:r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Gold					</a:t>
            </a:r>
            <a:r>
              <a:rPr lang="en-US" altLang="en-US" sz="2800" dirty="0" smtClean="0">
                <a:cs typeface="Arial" panose="020B0604020202020204" pitchFamily="34" charset="0"/>
              </a:rPr>
              <a:t>2.44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cs typeface="Arial" panose="020B0604020202020204" pitchFamily="34" charset="0"/>
              </a:rPr>
              <a:t>0.0034</a:t>
            </a:r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Aluminum				</a:t>
            </a:r>
            <a:r>
              <a:rPr lang="en-US" altLang="en-US" sz="2800" dirty="0" smtClean="0">
                <a:cs typeface="Arial" panose="020B0604020202020204" pitchFamily="34" charset="0"/>
              </a:rPr>
              <a:t>2.65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-8</a:t>
            </a:r>
            <a:r>
              <a:rPr lang="en-US" altLang="en-US" sz="2800" dirty="0">
                <a:cs typeface="Arial" panose="020B0604020202020204" pitchFamily="34" charset="0"/>
              </a:rPr>
              <a:t>		</a:t>
            </a:r>
            <a:r>
              <a:rPr lang="en-US" altLang="en-US" sz="2800" dirty="0" smtClean="0">
                <a:cs typeface="Arial" panose="020B0604020202020204" pitchFamily="34" charset="0"/>
              </a:rPr>
              <a:t>0.0039</a:t>
            </a:r>
            <a:endParaRPr lang="en-US" altLang="en-US" sz="2800" dirty="0">
              <a:cs typeface="Arial" panose="020B0604020202020204" pitchFamily="34" charset="0"/>
            </a:endParaRP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Silicon					</a:t>
            </a:r>
            <a:r>
              <a:rPr lang="en-US" altLang="en-US" sz="2800" dirty="0" smtClean="0">
                <a:cs typeface="Arial" panose="020B0604020202020204" pitchFamily="34" charset="0"/>
              </a:rPr>
              <a:t>6.40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De-Ionized Water			1.80 x 10</a:t>
            </a:r>
            <a:r>
              <a:rPr lang="en-US" altLang="en-US" sz="2800" baseline="33000" dirty="0">
                <a:cs typeface="Arial" panose="020B0604020202020204" pitchFamily="34" charset="0"/>
              </a:rPr>
              <a:t>5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Diamond					</a:t>
            </a:r>
            <a:r>
              <a:rPr lang="en-US" altLang="en-US" sz="2800" dirty="0" smtClean="0">
                <a:cs typeface="Arial" panose="020B0604020202020204" pitchFamily="34" charset="0"/>
              </a:rPr>
              <a:t>1.00 </a:t>
            </a:r>
            <a:r>
              <a:rPr lang="en-US" altLang="en-US" sz="2800" dirty="0">
                <a:cs typeface="Arial" panose="020B0604020202020204" pitchFamily="34" charset="0"/>
              </a:rPr>
              <a:t>x 10</a:t>
            </a:r>
            <a:r>
              <a:rPr lang="en-US" altLang="en-US" sz="2800" baseline="33000" dirty="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57200" y="5394325"/>
            <a:ext cx="9051925" cy="1588"/>
          </a:xfrm>
          <a:prstGeom prst="line">
            <a:avLst/>
          </a:prstGeom>
          <a:noFill/>
          <a:ln w="38160" cap="flat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57200" y="5486400"/>
            <a:ext cx="9051925" cy="1588"/>
          </a:xfrm>
          <a:prstGeom prst="line">
            <a:avLst/>
          </a:prstGeom>
          <a:noFill/>
          <a:ln w="38160" cap="flat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657600" y="2468563"/>
          <a:ext cx="3057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6" imgW="3070440" imgH="493200" progId="">
                  <p:embed/>
                </p:oleObj>
              </mc:Choice>
              <mc:Fallback>
                <p:oleObj r:id="rId6" imgW="3070440" imgH="493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68563"/>
                        <a:ext cx="3057525" cy="492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7553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Resistance</a:t>
            </a:r>
          </a:p>
          <a:p>
            <a:endParaRPr lang="en-US" altLang="en-US" sz="2800" b="1"/>
          </a:p>
          <a:p>
            <a:r>
              <a:rPr lang="en-US" altLang="en-US" sz="2800">
                <a:solidFill>
                  <a:srgbClr val="000099"/>
                </a:solidFill>
              </a:rPr>
              <a:t>Resistance depends on the material (</a:t>
            </a:r>
            <a:r>
              <a:rPr lang="en-US" altLang="en-US" sz="2800">
                <a:solidFill>
                  <a:srgbClr val="990000"/>
                </a:solidFill>
              </a:rPr>
              <a:t>resistivity</a:t>
            </a:r>
            <a:r>
              <a:rPr lang="en-US" altLang="en-US" sz="2800">
                <a:solidFill>
                  <a:srgbClr val="000099"/>
                </a:solidFill>
              </a:rPr>
              <a:t>) and the geometry of the device.</a:t>
            </a:r>
          </a:p>
          <a:p>
            <a:endParaRPr lang="en-US" altLang="en-US" sz="2800">
              <a:solidFill>
                <a:srgbClr val="000099"/>
              </a:solidFill>
            </a:endParaRPr>
          </a:p>
          <a:p>
            <a:endParaRPr lang="en-US" altLang="en-US" sz="2800">
              <a:solidFill>
                <a:srgbClr val="000099"/>
              </a:solidFill>
            </a:endParaRPr>
          </a:p>
          <a:p>
            <a:endParaRPr lang="en-US" altLang="en-US" sz="2800">
              <a:solidFill>
                <a:srgbClr val="000099"/>
              </a:solidFill>
            </a:endParaRPr>
          </a:p>
          <a:p>
            <a:endParaRPr lang="en-US" altLang="en-US" sz="2800">
              <a:solidFill>
                <a:srgbClr val="000099"/>
              </a:solidFill>
            </a:endParaRPr>
          </a:p>
          <a:p>
            <a:r>
              <a:rPr lang="en-US" altLang="en-US" sz="2800">
                <a:solidFill>
                  <a:srgbClr val="000099"/>
                </a:solidFill>
              </a:rPr>
              <a:t>Resistance is proportional to device length and</a:t>
            </a:r>
          </a:p>
          <a:p>
            <a:r>
              <a:rPr lang="en-US" altLang="en-US" sz="2800">
                <a:solidFill>
                  <a:srgbClr val="000099"/>
                </a:solidFill>
              </a:rPr>
              <a:t>inversely proportional to cross-sectional area.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68813" y="2363788"/>
          <a:ext cx="12001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6" imgW="1202760" imgH="839520" progId="">
                  <p:embed/>
                </p:oleObj>
              </mc:Choice>
              <mc:Fallback>
                <p:oleObj r:id="rId6" imgW="1202760" imgH="839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2363788"/>
                        <a:ext cx="1200150" cy="836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92604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682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 dirty="0"/>
              <a:t>Resistance</a:t>
            </a:r>
          </a:p>
          <a:p>
            <a:endParaRPr lang="en-US" altLang="en-US" sz="2800" b="1" dirty="0"/>
          </a:p>
          <a:p>
            <a:r>
              <a:rPr lang="en-US" altLang="en-US" sz="2800" dirty="0">
                <a:solidFill>
                  <a:srgbClr val="000099"/>
                </a:solidFill>
              </a:rPr>
              <a:t>Resistance depends on the material (</a:t>
            </a:r>
            <a:r>
              <a:rPr lang="en-US" altLang="en-US" sz="2800" dirty="0">
                <a:solidFill>
                  <a:srgbClr val="990000"/>
                </a:solidFill>
              </a:rPr>
              <a:t>resistivity</a:t>
            </a:r>
            <a:r>
              <a:rPr lang="en-US" altLang="en-US" sz="2800" dirty="0">
                <a:solidFill>
                  <a:srgbClr val="000099"/>
                </a:solidFill>
              </a:rPr>
              <a:t>) and the geometry of the device.</a:t>
            </a:r>
          </a:p>
          <a:p>
            <a:endParaRPr lang="en-US" altLang="en-US" sz="2800" dirty="0">
              <a:solidFill>
                <a:srgbClr val="000099"/>
              </a:solidFill>
            </a:endParaRPr>
          </a:p>
          <a:p>
            <a:endParaRPr lang="en-US" altLang="en-US" sz="2800" dirty="0">
              <a:solidFill>
                <a:srgbClr val="000099"/>
              </a:solidFill>
            </a:endParaRPr>
          </a:p>
          <a:p>
            <a:endParaRPr lang="en-US" altLang="en-US" sz="2800" dirty="0">
              <a:solidFill>
                <a:srgbClr val="000099"/>
              </a:solidFill>
            </a:endParaRPr>
          </a:p>
          <a:p>
            <a:endParaRPr lang="en-US" altLang="en-US" sz="2800" dirty="0">
              <a:solidFill>
                <a:srgbClr val="000099"/>
              </a:solidFill>
            </a:endParaRPr>
          </a:p>
          <a:p>
            <a:r>
              <a:rPr lang="en-US" altLang="en-US" sz="2800" dirty="0"/>
              <a:t>(If the cross-section is not uniform throughout the length of the device, one must integrate to determine R</a:t>
            </a:r>
            <a:r>
              <a:rPr lang="en-US" altLang="en-US" sz="2800" dirty="0" smtClean="0"/>
              <a:t>.)</a:t>
            </a:r>
            <a:endParaRPr lang="en-US" altLang="en-US" sz="2800" dirty="0"/>
          </a:p>
          <a:p>
            <a:r>
              <a:rPr lang="en-US" altLang="en-US" sz="2800" dirty="0"/>
              <a:t>	 </a:t>
            </a:r>
            <a:r>
              <a:rPr lang="en-US" altLang="en-US" sz="2800" dirty="0" smtClean="0"/>
              <a:t>    y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/>
              <a:t>					x</a:t>
            </a:r>
          </a:p>
          <a:p>
            <a:endParaRPr lang="en-US" altLang="en-US" sz="2800" dirty="0"/>
          </a:p>
          <a:p>
            <a:r>
              <a:rPr lang="en-US" altLang="en-US" sz="2800" dirty="0"/>
              <a:t>		z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468813" y="2363788"/>
          <a:ext cx="12001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6" imgW="1202760" imgH="839520" progId="">
                  <p:embed/>
                </p:oleObj>
              </mc:Choice>
              <mc:Fallback>
                <p:oleObj r:id="rId6" imgW="1202760" imgH="839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2363788"/>
                        <a:ext cx="1200150" cy="836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035675" y="5394325"/>
          <a:ext cx="17843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r:id="rId8" imgW="1785240" imgH="839520" progId="">
                  <p:embed/>
                </p:oleObj>
              </mc:Choice>
              <mc:Fallback>
                <p:oleObj r:id="rId8" imgW="1785240" imgH="839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5394325"/>
                        <a:ext cx="1784350" cy="839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060575" y="5994400"/>
            <a:ext cx="21463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060575" y="4672013"/>
            <a:ext cx="1588" cy="1323975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060575" y="5994400"/>
            <a:ext cx="322263" cy="13208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844675" y="5113338"/>
            <a:ext cx="428625" cy="1760537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 noChangeArrowheads="1"/>
          </p:cNvSpPr>
          <p:nvPr/>
        </p:nvSpPr>
        <p:spPr bwMode="auto">
          <a:xfrm>
            <a:off x="2060575" y="5113338"/>
            <a:ext cx="858838" cy="220662"/>
          </a:xfrm>
          <a:custGeom>
            <a:avLst/>
            <a:gdLst>
              <a:gd name="T0" fmla="*/ 0 w 2386"/>
              <a:gd name="T1" fmla="*/ 0 h 613"/>
              <a:gd name="T2" fmla="*/ 2385 w 2386"/>
              <a:gd name="T3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86" h="613">
                <a:moveTo>
                  <a:pt x="0" y="0"/>
                </a:moveTo>
                <a:cubicBezTo>
                  <a:pt x="1192" y="0"/>
                  <a:pt x="2385" y="612"/>
                  <a:pt x="2385" y="612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 noChangeArrowheads="1"/>
          </p:cNvSpPr>
          <p:nvPr/>
        </p:nvSpPr>
        <p:spPr bwMode="auto">
          <a:xfrm>
            <a:off x="2917825" y="5334000"/>
            <a:ext cx="858838" cy="220663"/>
          </a:xfrm>
          <a:custGeom>
            <a:avLst/>
            <a:gdLst>
              <a:gd name="T0" fmla="*/ 2385 w 2386"/>
              <a:gd name="T1" fmla="*/ 612 h 613"/>
              <a:gd name="T2" fmla="*/ 0 w 2386"/>
              <a:gd name="T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86" h="613">
                <a:moveTo>
                  <a:pt x="2385" y="612"/>
                </a:moveTo>
                <a:cubicBezTo>
                  <a:pt x="1192" y="612"/>
                  <a:pt x="0" y="0"/>
                  <a:pt x="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/>
          <p:cNvSpPr>
            <a:spLocks noChangeArrowheads="1"/>
          </p:cNvSpPr>
          <p:nvPr/>
        </p:nvSpPr>
        <p:spPr bwMode="auto">
          <a:xfrm>
            <a:off x="2060575" y="6654800"/>
            <a:ext cx="858838" cy="220663"/>
          </a:xfrm>
          <a:custGeom>
            <a:avLst/>
            <a:gdLst>
              <a:gd name="T0" fmla="*/ 0 w 2386"/>
              <a:gd name="T1" fmla="*/ 612 h 613"/>
              <a:gd name="T2" fmla="*/ 2385 w 2386"/>
              <a:gd name="T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86" h="613">
                <a:moveTo>
                  <a:pt x="0" y="612"/>
                </a:moveTo>
                <a:cubicBezTo>
                  <a:pt x="1193" y="612"/>
                  <a:pt x="2385" y="0"/>
                  <a:pt x="2385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Freeform 11"/>
          <p:cNvSpPr>
            <a:spLocks noChangeArrowheads="1"/>
          </p:cNvSpPr>
          <p:nvPr/>
        </p:nvSpPr>
        <p:spPr bwMode="auto">
          <a:xfrm>
            <a:off x="2917825" y="6434138"/>
            <a:ext cx="858838" cy="220662"/>
          </a:xfrm>
          <a:custGeom>
            <a:avLst/>
            <a:gdLst>
              <a:gd name="T0" fmla="*/ 2385 w 2386"/>
              <a:gd name="T1" fmla="*/ 0 h 613"/>
              <a:gd name="T2" fmla="*/ 0 w 2386"/>
              <a:gd name="T3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86" h="613">
                <a:moveTo>
                  <a:pt x="2385" y="0"/>
                </a:moveTo>
                <a:cubicBezTo>
                  <a:pt x="1193" y="0"/>
                  <a:pt x="0" y="612"/>
                  <a:pt x="0" y="612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/>
          <p:cNvSpPr>
            <a:spLocks noChangeArrowheads="1"/>
          </p:cNvSpPr>
          <p:nvPr/>
        </p:nvSpPr>
        <p:spPr bwMode="auto">
          <a:xfrm>
            <a:off x="3776663" y="5554663"/>
            <a:ext cx="74612" cy="111125"/>
          </a:xfrm>
          <a:custGeom>
            <a:avLst/>
            <a:gdLst>
              <a:gd name="T0" fmla="*/ 0 w 207"/>
              <a:gd name="T1" fmla="*/ 0 h 307"/>
              <a:gd name="T2" fmla="*/ 206 w 207"/>
              <a:gd name="T3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" h="307">
                <a:moveTo>
                  <a:pt x="0" y="0"/>
                </a:moveTo>
                <a:cubicBezTo>
                  <a:pt x="206" y="0"/>
                  <a:pt x="206" y="306"/>
                  <a:pt x="206" y="306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 noChangeArrowheads="1"/>
          </p:cNvSpPr>
          <p:nvPr/>
        </p:nvSpPr>
        <p:spPr bwMode="auto">
          <a:xfrm>
            <a:off x="3851275" y="5664200"/>
            <a:ext cx="74613" cy="660400"/>
          </a:xfrm>
          <a:custGeom>
            <a:avLst/>
            <a:gdLst>
              <a:gd name="T0" fmla="*/ 0 w 207"/>
              <a:gd name="T1" fmla="*/ 0 h 1836"/>
              <a:gd name="T2" fmla="*/ 0 w 207"/>
              <a:gd name="T3" fmla="*/ 1835 h 18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" h="1836">
                <a:moveTo>
                  <a:pt x="0" y="0"/>
                </a:moveTo>
                <a:cubicBezTo>
                  <a:pt x="206" y="917"/>
                  <a:pt x="0" y="1835"/>
                  <a:pt x="0" y="1835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 noChangeArrowheads="1"/>
          </p:cNvSpPr>
          <p:nvPr/>
        </p:nvSpPr>
        <p:spPr bwMode="auto">
          <a:xfrm>
            <a:off x="3776663" y="6324600"/>
            <a:ext cx="74612" cy="111125"/>
          </a:xfrm>
          <a:custGeom>
            <a:avLst/>
            <a:gdLst>
              <a:gd name="T0" fmla="*/ 0 w 207"/>
              <a:gd name="T1" fmla="*/ 306 h 307"/>
              <a:gd name="T2" fmla="*/ 206 w 207"/>
              <a:gd name="T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" h="307">
                <a:moveTo>
                  <a:pt x="0" y="306"/>
                </a:moveTo>
                <a:cubicBezTo>
                  <a:pt x="206" y="306"/>
                  <a:pt x="206" y="0"/>
                  <a:pt x="206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5888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Resistance</a:t>
            </a:r>
          </a:p>
          <a:p>
            <a:endParaRPr lang="en-US" altLang="en-US" sz="2800" b="1"/>
          </a:p>
          <a:p>
            <a:r>
              <a:rPr lang="en-US" altLang="en-US" sz="2800"/>
              <a:t>Consider connecting two resistors of the same cross-sectional area in series.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40163" y="2468563"/>
          <a:ext cx="2349500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6" imgW="2350440" imgH="4415040" progId="">
                  <p:embed/>
                </p:oleObj>
              </mc:Choice>
              <mc:Fallback>
                <p:oleObj r:id="rId6" imgW="2350440" imgH="4415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468563"/>
                        <a:ext cx="2349500" cy="44148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475038" y="6035675"/>
            <a:ext cx="3108325" cy="1189038"/>
          </a:xfrm>
          <a:prstGeom prst="ellipse">
            <a:avLst/>
          </a:prstGeom>
          <a:noFill/>
          <a:ln w="29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9289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91440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Resistance</a:t>
            </a:r>
          </a:p>
          <a:p>
            <a:endParaRPr lang="en-US" altLang="en-US" sz="2800" b="1"/>
          </a:p>
          <a:p>
            <a:r>
              <a:rPr lang="en-US" altLang="en-US" sz="2800"/>
              <a:t>Consider connecting two resistors of the same length in parallel.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56038" y="2011363"/>
          <a:ext cx="21780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6" imgW="2179080" imgH="4969800" progId="">
                  <p:embed/>
                </p:oleObj>
              </mc:Choice>
              <mc:Fallback>
                <p:oleObj r:id="rId6" imgW="2179080" imgH="4969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2011363"/>
                        <a:ext cx="2178050" cy="4967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292475" y="5943600"/>
            <a:ext cx="3108325" cy="1189038"/>
          </a:xfrm>
          <a:prstGeom prst="ellipse">
            <a:avLst/>
          </a:prstGeom>
          <a:noFill/>
          <a:ln w="29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1203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31903"/>
              </p:ext>
            </p:extLst>
          </p:nvPr>
        </p:nvGraphicFramePr>
        <p:xfrm>
          <a:off x="914400" y="1279525"/>
          <a:ext cx="8229600" cy="5667378"/>
        </p:xfrm>
        <a:graphic>
          <a:graphicData uri="http://schemas.openxmlformats.org/drawingml/2006/table">
            <a:tbl>
              <a:tblPr/>
              <a:tblGrid>
                <a:gridCol w="2741613">
                  <a:extLst>
                    <a:ext uri="{9D8B030D-6E8A-4147-A177-3AD203B41FA5}">
                      <a16:colId xmlns:a16="http://schemas.microsoft.com/office/drawing/2014/main" val="20061829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03710370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3247600474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Quantity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Series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Parallel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83140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Capacitance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47420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Resistance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01589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Potential Difference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025886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Current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963319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Charge on Capacitor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068048"/>
                  </a:ext>
                </a:extLst>
              </a:tr>
            </a:tbl>
          </a:graphicData>
        </a:graphic>
      </p:graphicFrame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457200" y="457200"/>
            <a:ext cx="9144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Circuits</a:t>
            </a:r>
          </a:p>
          <a:p>
            <a:pPr algn="ctr"/>
            <a:endParaRPr lang="en-US" altLang="en-US" sz="2800"/>
          </a:p>
          <a:p>
            <a:endParaRPr lang="en-US" altLang="en-US" sz="2800"/>
          </a:p>
        </p:txBody>
      </p:sp>
      <p:graphicFrame>
        <p:nvGraphicFramePr>
          <p:cNvPr id="10299" name="Object 59"/>
          <p:cNvGraphicFramePr>
            <a:graphicFrameLocks noChangeAspect="1"/>
          </p:cNvGraphicFramePr>
          <p:nvPr/>
        </p:nvGraphicFramePr>
        <p:xfrm>
          <a:off x="4022725" y="2286000"/>
          <a:ext cx="17605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r:id="rId6" imgW="1763640" imgH="894600" progId="">
                  <p:embed/>
                </p:oleObj>
              </mc:Choice>
              <mc:Fallback>
                <p:oleObj r:id="rId6" imgW="1763640" imgH="894600" progId="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286000"/>
                        <a:ext cx="1760538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0" name="Object 60"/>
          <p:cNvGraphicFramePr>
            <a:graphicFrameLocks noChangeAspect="1"/>
          </p:cNvGraphicFramePr>
          <p:nvPr/>
        </p:nvGraphicFramePr>
        <p:xfrm>
          <a:off x="6858000" y="2478088"/>
          <a:ext cx="16224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r:id="rId8" imgW="1622520" imgH="494640" progId="">
                  <p:embed/>
                </p:oleObj>
              </mc:Choice>
              <mc:Fallback>
                <p:oleObj r:id="rId8" imgW="1622520" imgH="494640" progId="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478088"/>
                        <a:ext cx="1622425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" name="Object 61"/>
          <p:cNvGraphicFramePr>
            <a:graphicFrameLocks noChangeAspect="1"/>
          </p:cNvGraphicFramePr>
          <p:nvPr/>
        </p:nvGraphicFramePr>
        <p:xfrm>
          <a:off x="4114800" y="3392488"/>
          <a:ext cx="16271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r:id="rId10" imgW="1627560" imgH="494640" progId="">
                  <p:embed/>
                </p:oleObj>
              </mc:Choice>
              <mc:Fallback>
                <p:oleObj r:id="rId10" imgW="1627560" imgH="494640" progId="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92488"/>
                        <a:ext cx="1627188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2" name="Object 62"/>
          <p:cNvGraphicFramePr>
            <a:graphicFrameLocks noChangeAspect="1"/>
          </p:cNvGraphicFramePr>
          <p:nvPr/>
        </p:nvGraphicFramePr>
        <p:xfrm>
          <a:off x="6759575" y="3219450"/>
          <a:ext cx="1768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r:id="rId12" imgW="1768680" imgH="894600" progId="">
                  <p:embed/>
                </p:oleObj>
              </mc:Choice>
              <mc:Fallback>
                <p:oleObj r:id="rId12" imgW="1768680" imgH="89460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3219450"/>
                        <a:ext cx="1768475" cy="89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3" name="Object 63"/>
          <p:cNvGraphicFramePr>
            <a:graphicFrameLocks noChangeAspect="1"/>
          </p:cNvGraphicFramePr>
          <p:nvPr/>
        </p:nvGraphicFramePr>
        <p:xfrm>
          <a:off x="4206875" y="4389438"/>
          <a:ext cx="16414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r:id="rId14" imgW="1641240" imgH="494640" progId="">
                  <p:embed/>
                </p:oleObj>
              </mc:Choice>
              <mc:Fallback>
                <p:oleObj r:id="rId14" imgW="1641240" imgH="49464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389438"/>
                        <a:ext cx="1641475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4" name="Object 64"/>
          <p:cNvGraphicFramePr>
            <a:graphicFrameLocks noChangeAspect="1"/>
          </p:cNvGraphicFramePr>
          <p:nvPr/>
        </p:nvGraphicFramePr>
        <p:xfrm>
          <a:off x="7223125" y="4398963"/>
          <a:ext cx="11684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OpenOffice" r:id="rId16" imgW="1169280" imgH="447120" progId="opendocument.MathDocument.1">
                  <p:embed/>
                </p:oleObj>
              </mc:Choice>
              <mc:Fallback>
                <p:oleObj name="OpenOffice" r:id="rId16" imgW="1169280" imgH="447120" progId="opendocument.MathDocument.1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4398963"/>
                        <a:ext cx="1168400" cy="4460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5" name="Object 65"/>
          <p:cNvGraphicFramePr>
            <a:graphicFrameLocks noChangeAspect="1"/>
          </p:cNvGraphicFramePr>
          <p:nvPr/>
        </p:nvGraphicFramePr>
        <p:xfrm>
          <a:off x="4572000" y="5313363"/>
          <a:ext cx="8493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r:id="rId18" imgW="848880" imgH="447120" progId="">
                  <p:embed/>
                </p:oleObj>
              </mc:Choice>
              <mc:Fallback>
                <p:oleObj r:id="rId18" imgW="848880" imgH="44712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13363"/>
                        <a:ext cx="849313" cy="4460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6" name="Object 66"/>
          <p:cNvGraphicFramePr>
            <a:graphicFrameLocks noChangeAspect="1"/>
          </p:cNvGraphicFramePr>
          <p:nvPr/>
        </p:nvGraphicFramePr>
        <p:xfrm>
          <a:off x="7091363" y="5211763"/>
          <a:ext cx="1320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r:id="rId20" imgW="1320840" imgH="494640" progId="">
                  <p:embed/>
                </p:oleObj>
              </mc:Choice>
              <mc:Fallback>
                <p:oleObj r:id="rId20" imgW="1320840" imgH="494640" progId="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5211763"/>
                        <a:ext cx="1320800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7" name="Object 67"/>
          <p:cNvGraphicFramePr>
            <a:graphicFrameLocks noChangeAspect="1"/>
          </p:cNvGraphicFramePr>
          <p:nvPr/>
        </p:nvGraphicFramePr>
        <p:xfrm>
          <a:off x="4479925" y="6227763"/>
          <a:ext cx="11811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r:id="rId22" imgW="1181520" imgH="447120" progId="">
                  <p:embed/>
                </p:oleObj>
              </mc:Choice>
              <mc:Fallback>
                <p:oleObj r:id="rId22" imgW="1181520" imgH="447120" progId="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6227763"/>
                        <a:ext cx="1181100" cy="4460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8" name="Object 68"/>
          <p:cNvGraphicFramePr>
            <a:graphicFrameLocks noChangeAspect="1"/>
          </p:cNvGraphicFramePr>
          <p:nvPr/>
        </p:nvGraphicFramePr>
        <p:xfrm>
          <a:off x="6858000" y="6126163"/>
          <a:ext cx="16525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OpenOffice" r:id="rId24" imgW="1653480" imgH="494640" progId="opendocument.MathDocument.1">
                  <p:embed/>
                </p:oleObj>
              </mc:Choice>
              <mc:Fallback>
                <p:oleObj name="OpenOffice" r:id="rId24" imgW="1653480" imgH="494640" progId="opendocument.MathDocument.1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126163"/>
                        <a:ext cx="1652588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9032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4037"/>
              </p:ext>
            </p:extLst>
          </p:nvPr>
        </p:nvGraphicFramePr>
        <p:xfrm>
          <a:off x="914400" y="1279525"/>
          <a:ext cx="8229600" cy="5667378"/>
        </p:xfrm>
        <a:graphic>
          <a:graphicData uri="http://schemas.openxmlformats.org/drawingml/2006/table">
            <a:tbl>
              <a:tblPr/>
              <a:tblGrid>
                <a:gridCol w="2741613">
                  <a:extLst>
                    <a:ext uri="{9D8B030D-6E8A-4147-A177-3AD203B41FA5}">
                      <a16:colId xmlns:a16="http://schemas.microsoft.com/office/drawing/2014/main" val="20061829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03710370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3247600474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Quantity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Series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Parallel</a:t>
                      </a:r>
                    </a:p>
                  </a:txBody>
                  <a:tcPr marL="90000" marR="90000" marT="71495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83140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Capacitance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47420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Resistance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01589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Potential Difference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025886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Current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963319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Charge on Capacitor</a:t>
                      </a:r>
                    </a:p>
                  </a:txBody>
                  <a:tcPr marL="90000" marR="90000" marT="71495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62676" marB="46800" anchor="ctr" horzOverflow="overflow">
                    <a:lnL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068048"/>
                  </a:ext>
                </a:extLst>
              </a:tr>
            </a:tbl>
          </a:graphicData>
        </a:graphic>
      </p:graphicFrame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457200" y="457200"/>
            <a:ext cx="9144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/>
              <a:t>Circuits</a:t>
            </a:r>
          </a:p>
          <a:p>
            <a:pPr algn="ctr"/>
            <a:endParaRPr lang="en-US" altLang="en-US" sz="2800"/>
          </a:p>
          <a:p>
            <a:endParaRPr lang="en-US" altLang="en-US" sz="2800"/>
          </a:p>
        </p:txBody>
      </p:sp>
      <p:graphicFrame>
        <p:nvGraphicFramePr>
          <p:cNvPr id="10299" name="Object 59"/>
          <p:cNvGraphicFramePr>
            <a:graphicFrameLocks noChangeAspect="1"/>
          </p:cNvGraphicFramePr>
          <p:nvPr/>
        </p:nvGraphicFramePr>
        <p:xfrm>
          <a:off x="4022725" y="2286000"/>
          <a:ext cx="17605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6" imgW="1763640" imgH="894600" progId="">
                  <p:embed/>
                </p:oleObj>
              </mc:Choice>
              <mc:Fallback>
                <p:oleObj r:id="rId6" imgW="1763640" imgH="894600" progId="">
                  <p:embed/>
                  <p:pic>
                    <p:nvPicPr>
                      <p:cNvPr id="1029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286000"/>
                        <a:ext cx="1760538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0" name="Object 60"/>
          <p:cNvGraphicFramePr>
            <a:graphicFrameLocks noChangeAspect="1"/>
          </p:cNvGraphicFramePr>
          <p:nvPr/>
        </p:nvGraphicFramePr>
        <p:xfrm>
          <a:off x="6858000" y="2478088"/>
          <a:ext cx="16224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r:id="rId8" imgW="1622520" imgH="494640" progId="">
                  <p:embed/>
                </p:oleObj>
              </mc:Choice>
              <mc:Fallback>
                <p:oleObj r:id="rId8" imgW="1622520" imgH="494640" progId="">
                  <p:embed/>
                  <p:pic>
                    <p:nvPicPr>
                      <p:cNvPr id="1030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478088"/>
                        <a:ext cx="1622425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" name="Object 61"/>
          <p:cNvGraphicFramePr>
            <a:graphicFrameLocks noChangeAspect="1"/>
          </p:cNvGraphicFramePr>
          <p:nvPr/>
        </p:nvGraphicFramePr>
        <p:xfrm>
          <a:off x="4114800" y="3392488"/>
          <a:ext cx="16271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r:id="rId10" imgW="1627560" imgH="494640" progId="">
                  <p:embed/>
                </p:oleObj>
              </mc:Choice>
              <mc:Fallback>
                <p:oleObj r:id="rId10" imgW="1627560" imgH="494640" progId="">
                  <p:embed/>
                  <p:pic>
                    <p:nvPicPr>
                      <p:cNvPr id="10301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92488"/>
                        <a:ext cx="1627188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2" name="Object 62"/>
          <p:cNvGraphicFramePr>
            <a:graphicFrameLocks noChangeAspect="1"/>
          </p:cNvGraphicFramePr>
          <p:nvPr/>
        </p:nvGraphicFramePr>
        <p:xfrm>
          <a:off x="6759575" y="3219450"/>
          <a:ext cx="1768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r:id="rId12" imgW="1768680" imgH="894600" progId="">
                  <p:embed/>
                </p:oleObj>
              </mc:Choice>
              <mc:Fallback>
                <p:oleObj r:id="rId12" imgW="1768680" imgH="894600" progId="">
                  <p:embed/>
                  <p:pic>
                    <p:nvPicPr>
                      <p:cNvPr id="10302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3219450"/>
                        <a:ext cx="1768475" cy="89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3" name="Object 63"/>
          <p:cNvGraphicFramePr>
            <a:graphicFrameLocks noChangeAspect="1"/>
          </p:cNvGraphicFramePr>
          <p:nvPr/>
        </p:nvGraphicFramePr>
        <p:xfrm>
          <a:off x="4206875" y="4389438"/>
          <a:ext cx="16414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14" imgW="1641240" imgH="494640" progId="">
                  <p:embed/>
                </p:oleObj>
              </mc:Choice>
              <mc:Fallback>
                <p:oleObj r:id="rId14" imgW="1641240" imgH="494640" progId="">
                  <p:embed/>
                  <p:pic>
                    <p:nvPicPr>
                      <p:cNvPr id="1030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389438"/>
                        <a:ext cx="1641475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6" name="Object 66"/>
          <p:cNvGraphicFramePr>
            <a:graphicFrameLocks noChangeAspect="1"/>
          </p:cNvGraphicFramePr>
          <p:nvPr/>
        </p:nvGraphicFramePr>
        <p:xfrm>
          <a:off x="7091363" y="5211763"/>
          <a:ext cx="1320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r:id="rId16" imgW="1320840" imgH="494640" progId="">
                  <p:embed/>
                </p:oleObj>
              </mc:Choice>
              <mc:Fallback>
                <p:oleObj r:id="rId16" imgW="1320840" imgH="494640" progId="">
                  <p:embed/>
                  <p:pic>
                    <p:nvPicPr>
                      <p:cNvPr id="10306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5211763"/>
                        <a:ext cx="1320800" cy="493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3821112" y="2027237"/>
            <a:ext cx="4953000" cy="22050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21112" y="4316413"/>
            <a:ext cx="2438400" cy="7238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424612" y="5174457"/>
            <a:ext cx="2438400" cy="7238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4112" y="1450018"/>
            <a:ext cx="1194494" cy="493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OSE’s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3981"/>
      </p:ext>
    </p:extLst>
  </p:cSld>
  <p:clrMapOvr>
    <a:masterClrMapping/>
  </p:clrMapOvr>
  <p:transition spd="med" advTm="36130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215</Words>
  <Application>Microsoft Office PowerPoint</Application>
  <PresentationFormat>Custom</PresentationFormat>
  <Paragraphs>94</Paragraphs>
  <Slides>9</Slides>
  <Notes>9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Microsoft YaHei</vt:lpstr>
      <vt:lpstr>Lucida Sans Unicode</vt:lpstr>
      <vt:lpstr>Office Theme</vt:lpstr>
      <vt:lpstr>OpenDocument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Musser, James</dc:creator>
  <cp:lastModifiedBy>Musser, James</cp:lastModifiedBy>
  <cp:revision>7</cp:revision>
  <cp:lastPrinted>1601-01-01T00:00:00Z</cp:lastPrinted>
  <dcterms:created xsi:type="dcterms:W3CDTF">2018-02-19T19:37:36Z</dcterms:created>
  <dcterms:modified xsi:type="dcterms:W3CDTF">2018-02-21T18:18:18Z</dcterms:modified>
</cp:coreProperties>
</file>