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6" r:id="rId10"/>
    <p:sldId id="268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66" r:id="rId22"/>
    <p:sldId id="278" r:id="rId23"/>
    <p:sldId id="279" r:id="rId24"/>
    <p:sldId id="281" r:id="rId25"/>
    <p:sldId id="282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7" autoAdjust="0"/>
    <p:restoredTop sz="94660"/>
  </p:normalViewPr>
  <p:slideViewPr>
    <p:cSldViewPr showGuides="1">
      <p:cViewPr varScale="1">
        <p:scale>
          <a:sx n="73" d="100"/>
          <a:sy n="73" d="100"/>
        </p:scale>
        <p:origin x="129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2DD3-72EB-4EDD-A339-E7FF900F46CD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3FD7-AD5D-43ED-B997-1D96DA80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2DD3-72EB-4EDD-A339-E7FF900F46CD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3FD7-AD5D-43ED-B997-1D96DA80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2DD3-72EB-4EDD-A339-E7FF900F46CD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3FD7-AD5D-43ED-B997-1D96DA80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0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2DD3-72EB-4EDD-A339-E7FF900F46CD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3FD7-AD5D-43ED-B997-1D96DA80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2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2DD3-72EB-4EDD-A339-E7FF900F46CD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3FD7-AD5D-43ED-B997-1D96DA80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2DD3-72EB-4EDD-A339-E7FF900F46CD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3FD7-AD5D-43ED-B997-1D96DA80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71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2DD3-72EB-4EDD-A339-E7FF900F46CD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3FD7-AD5D-43ED-B997-1D96DA80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25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2DD3-72EB-4EDD-A339-E7FF900F46CD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3FD7-AD5D-43ED-B997-1D96DA80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64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2DD3-72EB-4EDD-A339-E7FF900F46CD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3FD7-AD5D-43ED-B997-1D96DA80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42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2DD3-72EB-4EDD-A339-E7FF900F46CD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3FD7-AD5D-43ED-B997-1D96DA80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0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2DD3-72EB-4EDD-A339-E7FF900F46CD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3FD7-AD5D-43ED-B997-1D96DA80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F2DD3-72EB-4EDD-A339-E7FF900F46CD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93FD7-AD5D-43ED-B997-1D96DA80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01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3015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Mechanical Energy</a:t>
                </a: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Kinetic Energy, energy of motion,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Potential Energy, energy stored due to a 	conservative force,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Δ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/>
                      <m:sup/>
                      <m:e>
                        <m:acc>
                          <m:accPr>
                            <m:chr m:val="⃗"/>
                            <m:ctrlP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e>
                        </m:acc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</m:acc>
                      </m:e>
                    </m:nary>
                  </m:oMath>
                </a14:m>
                <a:endParaRPr lang="en-US" sz="2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3015634"/>
              </a:xfrm>
              <a:prstGeom prst="rect">
                <a:avLst/>
              </a:prstGeom>
              <a:blipFill>
                <a:blip r:embed="rId2"/>
                <a:stretch>
                  <a:fillRect l="-1481" t="-2227" b="-10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960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4169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Conservation of Energy</a:t>
                </a:r>
              </a:p>
              <a:p>
                <a:pPr algn="ctr"/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𝑓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US" sz="28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other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→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other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refers to work done by non-conservative forces.)</a:t>
                </a:r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other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then</a:t>
                </a:r>
              </a:p>
              <a:p>
                <a:endParaRPr lang="en-US" sz="28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𝑈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𝑈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𝑓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28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4169090"/>
              </a:xfrm>
              <a:prstGeom prst="rect">
                <a:avLst/>
              </a:prstGeom>
              <a:blipFill>
                <a:blip r:embed="rId2"/>
                <a:stretch>
                  <a:fillRect l="-1481" t="-16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789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0" y="0"/>
                <a:ext cx="9144000" cy="2362200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Example: Consider releasing two protons with a typical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intranuclear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separation of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−15</m:t>
                        </m:r>
                      </m:sup>
                    </m:sSup>
                    <m:r>
                      <m:rPr>
                        <m:nor/>
                      </m:rPr>
                      <a:rPr lang="en-US" sz="2800" b="0" i="0" smtClean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 Assume they are only subject to the Coulomb Force.  What maximum speed do the protons achieve?  How far apart are the protons when they achieve maximum speed?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144000" cy="2362200"/>
              </a:xfrm>
              <a:prstGeom prst="rect">
                <a:avLst/>
              </a:prstGeom>
              <a:blipFill>
                <a:blip r:embed="rId2"/>
                <a:stretch>
                  <a:fillRect l="-1265" r="-1398" b="-4103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023" y="2743200"/>
            <a:ext cx="6061954" cy="36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85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5206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Point Charge in an Electric Field</a:t>
                </a: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Δ</m:t>
                      </m:r>
                      <m:r>
                        <a:rPr lang="en-US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  <m:r>
                        <a:rPr lang="en-US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𝐹</m:t>
                              </m:r>
                            </m:e>
                          </m:acc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en-US" sz="28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Δ</m:t>
                      </m:r>
                      <m:r>
                        <a:rPr lang="en-US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  <m:r>
                        <a:rPr lang="en-US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𝑞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𝐸</m:t>
                              </m:r>
                            </m:e>
                          </m:acc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en-US" sz="28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Δ</m:t>
                          </m:r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𝑈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den>
                      </m:f>
                      <m:r>
                        <a:rPr lang="en-US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𝐸</m:t>
                              </m:r>
                            </m:e>
                          </m:acc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en-US" sz="28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5206425"/>
              </a:xfrm>
              <a:prstGeom prst="rect">
                <a:avLst/>
              </a:prstGeom>
              <a:blipFill>
                <a:blip r:embed="rId2"/>
                <a:stretch>
                  <a:fillRect t="-12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005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20549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Electric Potential</a:t>
                </a:r>
              </a:p>
              <a:p>
                <a:pPr algn="ctr"/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(Electric potential energy per charge)</a:t>
                </a:r>
                <a:endParaRPr lang="en-US" sz="2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FF0000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Δ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Δ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	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Δ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/>
                      <m:sup/>
                      <m:e>
                        <m:acc>
                          <m:accPr>
                            <m:chr m:val="⃗"/>
                            <m:ctrlP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</m:acc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</m:acc>
                      </m:e>
                    </m:nary>
                  </m:oMath>
                </a14:m>
                <a:endParaRPr lang="en-US" sz="28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2054922"/>
              </a:xfrm>
              <a:prstGeom prst="rect">
                <a:avLst/>
              </a:prstGeom>
              <a:blipFill>
                <a:blip r:embed="rId2"/>
                <a:stretch>
                  <a:fillRect t="-3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298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6045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Electric Potential Energy (or Potential Energy)</a:t>
                </a:r>
              </a:p>
              <a:p>
                <a:pPr algn="ctr"/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</m:acc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12</m:t>
                            </m:r>
                          </m:sub>
                          <m:sup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acc>
                      <m:accPr>
                        <m:chr m:val="̂"/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</m:acc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				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12</m:t>
                            </m:r>
                          </m:sub>
                        </m:sSub>
                      </m:den>
                    </m:f>
                  </m:oMath>
                </a14:m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2800" dirty="0" smtClean="0">
                    <a:solidFill>
                      <a:srgbClr val="FF0000"/>
                    </a:solidFill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𝜕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𝜕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  <a:cs typeface="Arial" panose="020B0604020202020204" pitchFamily="34" charset="0"/>
                  </a:rPr>
                  <a:t>	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Δ</m:t>
                    </m:r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/>
                      <m:sup/>
                      <m:e>
                        <m:acc>
                          <m:accPr>
                            <m:chr m:val="⃗"/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e>
                        </m:acc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</m:acc>
                      </m:e>
                    </m:nary>
                  </m:oMath>
                </a14:m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Electric Potential (or Potential)</a:t>
                </a: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</m:acc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sSup>
                          <m:sSupPr>
                            <m:ctrlPr>
                              <a:rPr lang="en-US" sz="2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acc>
                      <m:accPr>
                        <m:chr m:val="̂"/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				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den>
                    </m:f>
                  </m:oMath>
                </a14:m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28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sub>
                    </m:sSub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𝜕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𝜕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	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Δ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/>
                      <m:sup/>
                      <m:e>
                        <m:acc>
                          <m:accPr>
                            <m:chr m:val="⃗"/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</m:acc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</m:acc>
                      </m:e>
                    </m:nary>
                  </m:oMath>
                </a14:m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6045950"/>
              </a:xfrm>
              <a:prstGeom prst="rect">
                <a:avLst/>
              </a:prstGeom>
              <a:blipFill>
                <a:blip r:embed="rId2"/>
                <a:stretch>
                  <a:fillRect t="-1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4800" y="3141260"/>
                <a:ext cx="1410643" cy="575479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acc>
                        <m:accPr>
                          <m:chr m:val="⃗"/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141260"/>
                <a:ext cx="1410643" cy="5754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995490" y="3147434"/>
                <a:ext cx="1843710" cy="52322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5490" y="3147434"/>
                <a:ext cx="184371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85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Example: A proton is released in a region of space where there is an electric potential.  Describe the subsequent motion of the proton.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30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Example: A proton is released in a region of space where there is an electric potential.  Describe the subsequent motion of the proton.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429000"/>
            <a:ext cx="9144000" cy="1447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Example: An electron is released in a region of space where there is an electric potential.  Describe the subsequent motion of the electron.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80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Example: Determine the potential energy of a set of three charges.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048000" y="2362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962400" y="3276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91200" y="3276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529909" y="2176790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61875" y="332449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67400" y="3311434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2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Example: Determine the potential energy of a set of three charges.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048000" y="2362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962400" y="3276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91200" y="3276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529909" y="2176790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61875" y="332449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67400" y="3311434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>
            <a:stCxn id="16" idx="5"/>
            <a:endCxn id="17" idx="1"/>
          </p:cNvCxnSpPr>
          <p:nvPr/>
        </p:nvCxnSpPr>
        <p:spPr>
          <a:xfrm>
            <a:off x="3178082" y="2492282"/>
            <a:ext cx="806636" cy="8066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7" idx="6"/>
            <a:endCxn id="18" idx="2"/>
          </p:cNvCxnSpPr>
          <p:nvPr/>
        </p:nvCxnSpPr>
        <p:spPr>
          <a:xfrm>
            <a:off x="4114800" y="3352800"/>
            <a:ext cx="1676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6" idx="6"/>
            <a:endCxn id="18" idx="1"/>
          </p:cNvCxnSpPr>
          <p:nvPr/>
        </p:nvCxnSpPr>
        <p:spPr>
          <a:xfrm>
            <a:off x="3200400" y="2438400"/>
            <a:ext cx="2613118" cy="8605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61875" y="2073053"/>
            <a:ext cx="570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800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70318" y="2753380"/>
            <a:ext cx="570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800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05605" y="3324497"/>
            <a:ext cx="570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8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162302" y="1188448"/>
                <a:ext cx="4819395" cy="902939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</m:den>
                      </m:f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sub>
                          </m:sSub>
                        </m:den>
                      </m:f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302" y="1188448"/>
                <a:ext cx="4819395" cy="9029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57200" y="4648200"/>
            <a:ext cx="82295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Electric potential energy, 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comes from the interaction of pairs of charges.  Add potential energy of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pair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charges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34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Example: Determine the potential of a set of three charges.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048000" y="2362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962400" y="3276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91200" y="3276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529909" y="2176790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61875" y="332449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67400" y="3311434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2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3100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Potential Energy</a:t>
                </a: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Consider the Coulomb Force,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</m:acc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12</m:t>
                            </m:r>
                          </m:sub>
                          <m:sup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acc>
                      <m:accPr>
                        <m:chr m:val="̂"/>
                        <m:ctrlP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</m:acc>
                  </m:oMath>
                </a14:m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Δ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nary>
                        <m:naryPr>
                          <m:ctrlP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</m:sub>
                          </m:sSub>
                        </m:sup>
                        <m:e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acc>
                            <m:accPr>
                              <m:chr m:val="̂"/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3100785"/>
              </a:xfrm>
              <a:prstGeom prst="rect">
                <a:avLst/>
              </a:prstGeom>
              <a:blipFill>
                <a:blip r:embed="rId2"/>
                <a:stretch>
                  <a:fillRect l="-1481" t="-21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80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Example: Determine the potential of a set of three charges.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048000" y="2362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962400" y="3276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91200" y="3276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529909" y="2176790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61875" y="332449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67400" y="3311434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>
            <a:stCxn id="25" idx="2"/>
            <a:endCxn id="17" idx="7"/>
          </p:cNvCxnSpPr>
          <p:nvPr/>
        </p:nvCxnSpPr>
        <p:spPr>
          <a:xfrm flipH="1">
            <a:off x="4092482" y="1996853"/>
            <a:ext cx="4085031" cy="130206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5" idx="3"/>
            <a:endCxn id="18" idx="7"/>
          </p:cNvCxnSpPr>
          <p:nvPr/>
        </p:nvCxnSpPr>
        <p:spPr>
          <a:xfrm flipH="1">
            <a:off x="5921282" y="2050735"/>
            <a:ext cx="2278549" cy="124818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6" idx="6"/>
            <a:endCxn id="25" idx="2"/>
          </p:cNvCxnSpPr>
          <p:nvPr/>
        </p:nvCxnSpPr>
        <p:spPr>
          <a:xfrm flipV="1">
            <a:off x="3200400" y="1996853"/>
            <a:ext cx="4977113" cy="44154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61875" y="2345986"/>
            <a:ext cx="437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800" baseline="-25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8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74169" y="2977273"/>
            <a:ext cx="437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800" baseline="-25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8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75061" y="2614127"/>
            <a:ext cx="437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800" baseline="-25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529909" y="1188448"/>
                <a:ext cx="4023292" cy="902939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9909" y="1188448"/>
                <a:ext cx="4023292" cy="9029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57200" y="4648200"/>
            <a:ext cx="8229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Electric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potential, </a:t>
            </a:r>
            <a:r>
              <a:rPr lang="en-US" sz="28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comes from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 charges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 Add potential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charge.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8177513" y="192065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8253713" y="141479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9746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Example: Calculate the electric potential energy of the given set of three charges.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590800" y="23622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257109" y="329565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257109" y="1459230"/>
            <a:ext cx="304800" cy="3048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2" idx="6"/>
          </p:cNvCxnSpPr>
          <p:nvPr/>
        </p:nvCxnSpPr>
        <p:spPr>
          <a:xfrm>
            <a:off x="2895600" y="2514600"/>
            <a:ext cx="3513909" cy="2666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0"/>
            <a:endCxn id="7" idx="4"/>
          </p:cNvCxnSpPr>
          <p:nvPr/>
        </p:nvCxnSpPr>
        <p:spPr>
          <a:xfrm flipV="1">
            <a:off x="6409509" y="1764030"/>
            <a:ext cx="0" cy="153162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2213610"/>
            <a:ext cx="38970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19800" y="2213610"/>
            <a:ext cx="0" cy="3276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80329" y="2018049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09509" y="3483620"/>
            <a:ext cx="718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91943" y="1042066"/>
            <a:ext cx="6383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i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800" i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1256" y="251460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74992" y="1739623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69388" y="2700391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0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Example: Calculate the electric potential at point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due to the given set of three charges.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590800" y="23622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257109" y="329565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257109" y="1459230"/>
            <a:ext cx="304800" cy="3048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2" idx="6"/>
          </p:cNvCxnSpPr>
          <p:nvPr/>
        </p:nvCxnSpPr>
        <p:spPr>
          <a:xfrm>
            <a:off x="2895600" y="2514600"/>
            <a:ext cx="3513909" cy="2666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0"/>
            <a:endCxn id="7" idx="4"/>
          </p:cNvCxnSpPr>
          <p:nvPr/>
        </p:nvCxnSpPr>
        <p:spPr>
          <a:xfrm flipV="1">
            <a:off x="6409509" y="1764030"/>
            <a:ext cx="0" cy="153162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2213610"/>
            <a:ext cx="38970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19800" y="2213610"/>
            <a:ext cx="0" cy="3276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80329" y="2018049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09509" y="3483620"/>
            <a:ext cx="718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91943" y="1042066"/>
            <a:ext cx="6383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i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aseline="-25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800" i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1256" y="251460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74992" y="1739623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69388" y="2700391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667000" y="153543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405527" y="119762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Connector 23"/>
          <p:cNvCxnSpPr>
            <a:endCxn id="7" idx="2"/>
          </p:cNvCxnSpPr>
          <p:nvPr/>
        </p:nvCxnSpPr>
        <p:spPr>
          <a:xfrm flipV="1">
            <a:off x="2819400" y="1611630"/>
            <a:ext cx="3437709" cy="318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" idx="0"/>
          </p:cNvCxnSpPr>
          <p:nvPr/>
        </p:nvCxnSpPr>
        <p:spPr>
          <a:xfrm>
            <a:off x="2743200" y="1695467"/>
            <a:ext cx="0" cy="66673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743200" y="221361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124200" y="2213610"/>
            <a:ext cx="0" cy="3276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752997" y="1949630"/>
            <a:ext cx="37120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124200" y="1621971"/>
            <a:ext cx="0" cy="3276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6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3619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Units</a:t>
                </a:r>
              </a:p>
              <a:p>
                <a:pPr algn="ctr"/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measured in joules (J).</a:t>
                </a:r>
                <a:endParaRPr lang="en-US" sz="2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measured in volts (V) where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J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US" sz="2800" b="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units of </a:t>
                </a:r>
                <a:r>
                  <a:rPr lang="en-US" sz="2800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N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</m:t>
                        </m:r>
                      </m:den>
                    </m:f>
                  </m:oMath>
                </a14:m>
                <a:r>
                  <a:rPr lang="en-US" sz="2800" b="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num>
                          <m:den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b="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V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en-US" sz="2800" b="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𝜕</m:t>
                            </m:r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num>
                          <m:den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𝜕</m:t>
                            </m:r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b="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3619261"/>
              </a:xfrm>
              <a:prstGeom prst="rect">
                <a:avLst/>
              </a:prstGeom>
              <a:blipFill>
                <a:blip r:embed="rId2"/>
                <a:stretch>
                  <a:fillRect l="-1333" t="-18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214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3619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Units</a:t>
                </a:r>
              </a:p>
              <a:p>
                <a:pPr algn="ctr"/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measured in joules (J).</a:t>
                </a:r>
                <a:endParaRPr lang="en-US" sz="2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measured in volts (V) where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J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US" sz="2800" b="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units of </a:t>
                </a:r>
                <a:r>
                  <a:rPr lang="en-US" sz="2800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N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</m:t>
                        </m:r>
                      </m:den>
                    </m:f>
                  </m:oMath>
                </a14:m>
                <a:r>
                  <a:rPr lang="en-US" sz="2800" b="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num>
                          <m:den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b="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V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en-US" sz="2800" b="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𝜕</m:t>
                            </m:r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num>
                          <m:den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𝜕</m:t>
                            </m:r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b="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3619261"/>
              </a:xfrm>
              <a:prstGeom prst="rect">
                <a:avLst/>
              </a:prstGeom>
              <a:blipFill>
                <a:blip r:embed="rId2"/>
                <a:stretch>
                  <a:fillRect l="-1333" t="-18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3810000" y="3124200"/>
            <a:ext cx="457200" cy="876061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3619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Units</a:t>
                </a:r>
              </a:p>
              <a:p>
                <a:pPr algn="ctr"/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measured in joules (J).</a:t>
                </a:r>
                <a:endParaRPr lang="en-US" sz="2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measured in volts (V) where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J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US" sz="2800" b="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units of </a:t>
                </a:r>
                <a:r>
                  <a:rPr lang="en-US" sz="2800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N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</m:t>
                        </m:r>
                      </m:den>
                    </m:f>
                  </m:oMath>
                </a14:m>
                <a:r>
                  <a:rPr lang="en-US" sz="2800" b="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num>
                          <m:den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b="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V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en-US" sz="2800" b="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𝜕</m:t>
                            </m:r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num>
                          <m:den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𝜕</m:t>
                            </m:r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b="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3619261"/>
              </a:xfrm>
              <a:prstGeom prst="rect">
                <a:avLst/>
              </a:prstGeom>
              <a:blipFill>
                <a:blip r:embed="rId2"/>
                <a:stretch>
                  <a:fillRect l="-1333" t="-18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3810000" y="3124200"/>
            <a:ext cx="457200" cy="876061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943600" y="3124200"/>
            <a:ext cx="457200" cy="876061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9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Units</a:t>
                </a:r>
              </a:p>
              <a:p>
                <a:endParaRPr lang="en-US" sz="2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b="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Electron volts (eV) are another unit of energy.  An eV is the energy gained by a proton moving through a potential difference of 1 V.</a:t>
                </a:r>
              </a:p>
              <a:p>
                <a:endParaRPr lang="en-US" sz="2800" b="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Δ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𝑞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Δ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𝑉</m:t>
                      </m:r>
                    </m:oMath>
                  </m:oMathPara>
                </a14:m>
                <a:endParaRPr lang="en-US" sz="2800" b="0" i="1" dirty="0" smtClean="0">
                  <a:solidFill>
                    <a:srgbClr val="0070C0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eV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=(1.6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−19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C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)(1</m:t>
                      </m:r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V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2800" b="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eV</m:t>
                      </m:r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=1.6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−19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J</m:t>
                      </m:r>
                    </m:oMath>
                  </m:oMathPara>
                </a14:m>
                <a:endParaRPr lang="en-US" sz="2800" b="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3970318"/>
              </a:xfrm>
              <a:prstGeom prst="rect">
                <a:avLst/>
              </a:prstGeom>
              <a:blipFill>
                <a:blip r:embed="rId2"/>
                <a:stretch>
                  <a:fillRect l="-1333" t="-1690" r="-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050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5611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Potential Energy</a:t>
                </a: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Consider the Coulomb Force,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</m:acc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12</m:t>
                            </m:r>
                          </m:sub>
                          <m:sup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acc>
                      <m:accPr>
                        <m:chr m:val="̂"/>
                        <m:ctrlP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</m:acc>
                  </m:oMath>
                </a14:m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Δ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nary>
                        <m:naryPr>
                          <m:ctrlP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</m:sub>
                          </m:sSub>
                        </m:sup>
                        <m:e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acc>
                            <m:accPr>
                              <m:chr m:val="̂"/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Δ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nary>
                        <m:naryPr>
                          <m:ctrlP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𝑑𝑟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Δ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Δ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5611344"/>
              </a:xfrm>
              <a:prstGeom prst="rect">
                <a:avLst/>
              </a:prstGeom>
              <a:blipFill>
                <a:blip r:embed="rId2"/>
                <a:stretch>
                  <a:fillRect l="-1481" t="-11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525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26243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Potential Energy</a:t>
                </a: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Potential Energy due to Coulomb Force, </a:t>
                </a:r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2624308"/>
              </a:xfrm>
              <a:prstGeom prst="rect">
                <a:avLst/>
              </a:prstGeom>
              <a:blipFill>
                <a:blip r:embed="rId2"/>
                <a:stretch>
                  <a:fillRect l="-1481" t="-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0" y="5715000"/>
                <a:ext cx="9144000" cy="114300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What happened to the </a:t>
                </a:r>
                <a:r>
                  <a:rPr lang="el-GR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Δ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What does it imply about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715000"/>
                <a:ext cx="9144000" cy="1143000"/>
              </a:xfrm>
              <a:prstGeom prst="rect">
                <a:avLst/>
              </a:prstGeom>
              <a:blipFill>
                <a:blip r:embed="rId3"/>
                <a:stretch>
                  <a:fillRect l="-1265" b="-5820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840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3916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Potential Energy</a:t>
                </a: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Potential Energy due to Coulomb Force, </a:t>
                </a:r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Note: Potential Energy is a scalar!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3916970"/>
              </a:xfrm>
              <a:prstGeom prst="rect">
                <a:avLst/>
              </a:prstGeom>
              <a:blipFill>
                <a:blip r:embed="rId2"/>
                <a:stretch>
                  <a:fillRect l="-1481" t="-1713" b="-32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112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4778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Potential Energy</a:t>
                </a: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Potential Energy due to Coulomb Force, </a:t>
                </a:r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Potential energy is the energy required to create a charge distribution by bringing in each charge from infinitely far away one at a time.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4778744"/>
              </a:xfrm>
              <a:prstGeom prst="rect">
                <a:avLst/>
              </a:prstGeom>
              <a:blipFill>
                <a:blip r:embed="rId2"/>
                <a:stretch>
                  <a:fillRect l="-1481" t="-1405" r="-2148" b="-25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040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4778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Potential Energy</a:t>
                </a: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Potential Energy due to Coulomb Force, </a:t>
                </a:r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Potential energy is the energy required to create a charge distribution by bringing in each charge from infinitely far away one at a time.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4778744"/>
              </a:xfrm>
              <a:prstGeom prst="rect">
                <a:avLst/>
              </a:prstGeom>
              <a:blipFill>
                <a:blip r:embed="rId2"/>
                <a:stretch>
                  <a:fillRect l="-1481" t="-1405" r="-2148" b="-25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it mean that a set of charges has positive (negative) potential energy?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26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2737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Potential Energy</a:t>
                </a:r>
              </a:p>
              <a:p>
                <a:pPr algn="ctr"/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</m:acc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12</m:t>
                            </m:r>
                          </m:sub>
                          <m:sup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acc>
                      <m:accPr>
                        <m:chr m:val="̂"/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</m:acc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				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12</m:t>
                            </m:r>
                          </m:sub>
                        </m:sSub>
                      </m:den>
                    </m:f>
                  </m:oMath>
                </a14:m>
                <a:endPara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2800" dirty="0" smtClean="0">
                    <a:solidFill>
                      <a:srgbClr val="FF0000"/>
                    </a:solidFill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𝜕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𝜕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  <a:cs typeface="Arial" panose="020B0604020202020204" pitchFamily="34" charset="0"/>
                  </a:rPr>
                  <a:t>	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Δ</m:t>
                    </m:r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/>
                      <m:sup/>
                      <m:e>
                        <m:acc>
                          <m:accPr>
                            <m:chr m:val="⃗"/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e>
                        </m:acc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</m:acc>
                      </m:e>
                    </m:nary>
                  </m:oMath>
                </a14:m>
                <a:endParaRPr lang="en-US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2737737"/>
              </a:xfrm>
              <a:prstGeom prst="rect">
                <a:avLst/>
              </a:prstGeom>
              <a:blipFill>
                <a:blip r:embed="rId2"/>
                <a:stretch>
                  <a:fillRect t="-24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802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0" y="0"/>
                <a:ext cx="9144000" cy="1371600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Example: Calculate the electric potential energy of two protons separated by a typical proton-proton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intranuclear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distance of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−15</m:t>
                        </m:r>
                      </m:sup>
                    </m:sSup>
                    <m:r>
                      <m:rPr>
                        <m:nor/>
                      </m:rPr>
                      <a:rPr lang="en-US" sz="2800" b="0" i="0" smtClean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144000" cy="1371600"/>
              </a:xfrm>
              <a:prstGeom prst="rect">
                <a:avLst/>
              </a:prstGeom>
              <a:blipFill>
                <a:blip r:embed="rId2"/>
                <a:stretch>
                  <a:fillRect l="-1265" t="-4405" r="-866" b="-12335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023" y="2133600"/>
            <a:ext cx="6061954" cy="36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5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</TotalTime>
  <Words>539</Words>
  <Application>Microsoft Office PowerPoint</Application>
  <PresentationFormat>On-screen Show (4:3)</PresentationFormat>
  <Paragraphs>165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Missouri S&amp;T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Musser, Jim</dc:creator>
  <cp:lastModifiedBy>Musser, Jim</cp:lastModifiedBy>
  <cp:revision>20</cp:revision>
  <dcterms:created xsi:type="dcterms:W3CDTF">2018-08-30T17:19:45Z</dcterms:created>
  <dcterms:modified xsi:type="dcterms:W3CDTF">2018-08-31T17:46:52Z</dcterms:modified>
</cp:coreProperties>
</file>