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42" y="4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88B05-4E3B-4813-A9AA-F4616AE74407}" type="datetimeFigureOut">
              <a:rPr lang="en-US" smtClean="0"/>
              <a:t>10/8/2017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CF57D-0D72-481B-9917-4E08AE064E26}" type="slidenum">
              <a:rPr lang="en-US" smtClean="0"/>
              <a:t>‹#›</a:t>
            </a:fld>
            <a:endParaRPr lang="en-US"/>
          </a:p>
        </p:txBody>
      </p:sp>
    </p:spTree>
    <p:extLst>
      <p:ext uri="{BB962C8B-B14F-4D97-AF65-F5344CB8AC3E}">
        <p14:creationId xmlns:p14="http://schemas.microsoft.com/office/powerpoint/2010/main" val="5811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BCF57D-0D72-481B-9917-4E08AE064E26}" type="slidenum">
              <a:rPr lang="en-US" smtClean="0"/>
              <a:t>1</a:t>
            </a:fld>
            <a:endParaRPr lang="en-US"/>
          </a:p>
        </p:txBody>
      </p:sp>
    </p:spTree>
    <p:extLst>
      <p:ext uri="{BB962C8B-B14F-4D97-AF65-F5344CB8AC3E}">
        <p14:creationId xmlns:p14="http://schemas.microsoft.com/office/powerpoint/2010/main" val="41090162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34" name="Group 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35" name="Picture 4" descr="http://marketing.mst.edu/media/universityadvancement/communications/images/logos/logo/MissouriSTlogo-whiteoutline-we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7" name="Straight Connector 36"/>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23"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9"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0"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8"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0"/>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11" name="Slide Number Placeholder 5"/>
          <p:cNvSpPr>
            <a:spLocks noGrp="1"/>
          </p:cNvSpPr>
          <p:nvPr>
            <p:ph type="sldNum" sz="quarter" idx="11"/>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6"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7"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9"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77334" y="6422362"/>
            <a:ext cx="6297612" cy="365125"/>
          </a:xfrm>
          <a:prstGeom prst="rect">
            <a:avLst/>
          </a:prstGeom>
        </p:spPr>
        <p:txBody>
          <a:bodyPr vert="horz" lIns="91440" tIns="45720" rIns="91440" bIns="45720" rtlCol="0" anchor="ctr"/>
          <a:lstStyle>
            <a:lvl1pPr algn="l">
              <a:defRPr sz="1800">
                <a:solidFill>
                  <a:schemeClr val="tx1">
                    <a:tint val="75000"/>
                  </a:schemeClr>
                </a:solidFill>
              </a:defRPr>
            </a:lvl1pPr>
          </a:lstStyle>
          <a:p>
            <a:r>
              <a:rPr lang="en-US" dirty="0" smtClean="0"/>
              <a:t>MS&amp;T Physics 1135, Lab E2: Constant Acceleration</a:t>
            </a:r>
            <a:endParaRPr lang="en-US" dirty="0"/>
          </a:p>
        </p:txBody>
      </p:sp>
      <p:sp>
        <p:nvSpPr>
          <p:cNvPr id="6" name="Slide Number Placeholder 5"/>
          <p:cNvSpPr>
            <a:spLocks noGrp="1"/>
          </p:cNvSpPr>
          <p:nvPr>
            <p:ph type="sldNum" sz="quarter" idx="4"/>
          </p:nvPr>
        </p:nvSpPr>
        <p:spPr>
          <a:xfrm>
            <a:off x="7061812" y="6422362"/>
            <a:ext cx="1970552" cy="365125"/>
          </a:xfrm>
          <a:prstGeom prst="rect">
            <a:avLst/>
          </a:prstGeom>
        </p:spPr>
        <p:txBody>
          <a:bodyPr vert="horz" lIns="91440" tIns="45720" rIns="91440" bIns="45720" rtlCol="0" anchor="ctr"/>
          <a:lstStyle>
            <a:lvl1pPr algn="r">
              <a:defRPr sz="1800">
                <a:solidFill>
                  <a:schemeClr val="accent1"/>
                </a:solidFill>
              </a:defRPr>
            </a:lvl1pPr>
          </a:lstStyle>
          <a:p>
            <a:r>
              <a:rPr lang="en-US" dirty="0" smtClean="0"/>
              <a:t>Slide </a:t>
            </a:r>
            <a:fld id="{D57F1E4F-1CFF-5643-939E-217C01CDF565}" type="slidenum">
              <a:rPr lang="en-US" smtClean="0"/>
              <a:pPr/>
              <a:t>‹#›</a:t>
            </a:fld>
            <a:r>
              <a:rPr lang="en-US" dirty="0" smtClean="0"/>
              <a:t>/x</a:t>
            </a:r>
            <a:endParaRPr lang="en-US" dirty="0"/>
          </a:p>
        </p:txBody>
      </p:sp>
      <p:grpSp>
        <p:nvGrpSpPr>
          <p:cNvPr id="1034" name="Group 1033"/>
          <p:cNvGrpSpPr/>
          <p:nvPr userDrawn="1"/>
        </p:nvGrpSpPr>
        <p:grpSpPr>
          <a:xfrm>
            <a:off x="9648712" y="218015"/>
            <a:ext cx="2654300" cy="1992113"/>
            <a:chOff x="9648712" y="218015"/>
            <a:chExt cx="2654300" cy="1992113"/>
          </a:xfrm>
          <a:effectLst>
            <a:outerShdw blurRad="50800" dist="38100" dir="2700000" algn="tl" rotWithShape="0">
              <a:prstClr val="black">
                <a:alpha val="40000"/>
              </a:prstClr>
            </a:outerShdw>
          </a:effectLst>
        </p:grpSpPr>
        <p:pic>
          <p:nvPicPr>
            <p:cNvPr id="1028" name="Picture 4" descr="http://marketing.mst.edu/media/universityadvancement/communications/images/logos/logo/MissouriSTlogo-whiteoutline-web.png"/>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066225" y="218015"/>
              <a:ext cx="1819275" cy="1495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userDrawn="1"/>
          </p:nvSpPr>
          <p:spPr>
            <a:xfrm>
              <a:off x="9648712" y="1686908"/>
              <a:ext cx="2654300"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800" dirty="0" smtClean="0">
                  <a:solidFill>
                    <a:schemeClr val="bg1"/>
                  </a:solidFill>
                  <a:latin typeface="Georgia" panose="02040502050405020303" pitchFamily="18" charset="0"/>
                </a:rPr>
                <a:t>Physics</a:t>
              </a:r>
              <a:endParaRPr lang="en-US" sz="2800" dirty="0">
                <a:solidFill>
                  <a:schemeClr val="bg1"/>
                </a:solidFill>
                <a:latin typeface="Georgia" panose="02040502050405020303" pitchFamily="18" charset="0"/>
              </a:endParaRPr>
            </a:p>
          </p:txBody>
        </p:sp>
        <p:cxnSp>
          <p:nvCxnSpPr>
            <p:cNvPr id="31" name="Straight Connector 30"/>
            <p:cNvCxnSpPr/>
            <p:nvPr userDrawn="1"/>
          </p:nvCxnSpPr>
          <p:spPr>
            <a:xfrm flipV="1">
              <a:off x="10355612" y="2206045"/>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0355612" y="1705386"/>
              <a:ext cx="1222142" cy="174"/>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Conservation of Energy</a:t>
            </a:r>
            <a:endParaRPr lang="en-US" dirty="0"/>
          </a:p>
        </p:txBody>
      </p:sp>
      <p:sp>
        <p:nvSpPr>
          <p:cNvPr id="3" name="Subtitle 2"/>
          <p:cNvSpPr>
            <a:spLocks noGrp="1"/>
          </p:cNvSpPr>
          <p:nvPr>
            <p:ph type="subTitle" idx="1"/>
          </p:nvPr>
        </p:nvSpPr>
        <p:spPr/>
        <p:txBody>
          <a:bodyPr/>
          <a:lstStyle/>
          <a:p>
            <a:pPr algn="ctr"/>
            <a:r>
              <a:rPr lang="en-US" dirty="0" smtClean="0"/>
              <a:t>MS&amp;T Physics 1135, Lab E3</a:t>
            </a:r>
            <a:endParaRPr lang="en-US" dirty="0"/>
          </a:p>
        </p:txBody>
      </p:sp>
    </p:spTree>
    <p:extLst>
      <p:ext uri="{BB962C8B-B14F-4D97-AF65-F5344CB8AC3E}">
        <p14:creationId xmlns:p14="http://schemas.microsoft.com/office/powerpoint/2010/main" val="2006289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Study the relationship between potential and kinetic energy using a modified Atwood’s machine.</a:t>
            </a:r>
          </a:p>
          <a:p>
            <a:endParaRPr lang="en-US" dirty="0"/>
          </a:p>
          <a:p>
            <a:endParaRPr lang="en-US" dirty="0" smtClean="0"/>
          </a:p>
          <a:p>
            <a:pPr marL="0" indent="0">
              <a:buNone/>
            </a:pPr>
            <a:endParaRPr lang="en-US" dirty="0" smtClean="0"/>
          </a:p>
          <a:p>
            <a:pPr marL="0" indent="0">
              <a:buNone/>
            </a:pPr>
            <a:endParaRPr lang="en-US" dirty="0"/>
          </a:p>
          <a:p>
            <a:pPr marL="0" indent="0">
              <a:buNone/>
            </a:pPr>
            <a:r>
              <a:rPr lang="en-US" dirty="0" smtClean="0"/>
              <a:t>Note: You will need to consider which masses to include in your energy calculations.  All masses in motion will contribute to the kinetic energy, but not all masses will contribute to the potential energy.  Drawing free body diagrams is helpful in this regard.</a:t>
            </a:r>
            <a:endParaRPr lang="en-US" dirty="0"/>
          </a:p>
        </p:txBody>
      </p:sp>
      <p:sp>
        <p:nvSpPr>
          <p:cNvPr id="4" name="Footer Placeholder 3"/>
          <p:cNvSpPr>
            <a:spLocks noGrp="1"/>
          </p:cNvSpPr>
          <p:nvPr>
            <p:ph type="ftr" sz="quarter" idx="3"/>
          </p:nvPr>
        </p:nvSpPr>
        <p:spPr/>
        <p:txBody>
          <a:bodyPr/>
          <a:lstStyle/>
          <a:p>
            <a:r>
              <a:rPr lang="en-US" smtClean="0"/>
              <a:t>MS&amp;T Physics 1135, Lab E2: Constant Acceleration</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2</a:t>
            </a:fld>
            <a:r>
              <a:rPr lang="en-US" dirty="0" smtClean="0"/>
              <a:t>/5</a:t>
            </a:r>
            <a:endParaRPr lang="en-US" dirty="0"/>
          </a:p>
        </p:txBody>
      </p:sp>
    </p:spTree>
    <p:extLst>
      <p:ext uri="{BB962C8B-B14F-4D97-AF65-F5344CB8AC3E}">
        <p14:creationId xmlns:p14="http://schemas.microsoft.com/office/powerpoint/2010/main" val="2278605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Apparatus</a:t>
            </a:r>
            <a:endParaRPr lang="en-US" dirty="0"/>
          </a:p>
        </p:txBody>
      </p:sp>
      <p:sp>
        <p:nvSpPr>
          <p:cNvPr id="3" name="Content Placeholder 2"/>
          <p:cNvSpPr>
            <a:spLocks noGrp="1"/>
          </p:cNvSpPr>
          <p:nvPr>
            <p:ph idx="1"/>
          </p:nvPr>
        </p:nvSpPr>
        <p:spPr>
          <a:xfrm>
            <a:off x="677334" y="2160589"/>
            <a:ext cx="3094566" cy="3880773"/>
          </a:xfrm>
        </p:spPr>
        <p:txBody>
          <a:bodyPr/>
          <a:lstStyle/>
          <a:p>
            <a:r>
              <a:rPr lang="en-US" dirty="0" smtClean="0"/>
              <a:t>The brass masses are for the hanger.</a:t>
            </a:r>
          </a:p>
          <a:p>
            <a:r>
              <a:rPr lang="en-US" dirty="0" smtClean="0"/>
              <a:t>The chrome masses are for the glider.</a:t>
            </a:r>
          </a:p>
          <a:p>
            <a:r>
              <a:rPr lang="en-US" dirty="0" smtClean="0"/>
              <a:t>The hook needs to be in the </a:t>
            </a:r>
            <a:r>
              <a:rPr lang="en-US" i="1" dirty="0" smtClean="0"/>
              <a:t>lower hole</a:t>
            </a:r>
            <a:r>
              <a:rPr lang="en-US" dirty="0" smtClean="0"/>
              <a:t> of the glider.</a:t>
            </a:r>
          </a:p>
          <a:p>
            <a:r>
              <a:rPr lang="en-US" dirty="0" smtClean="0"/>
              <a:t>You will need to know the mass of the glider.</a:t>
            </a:r>
            <a:endParaRPr lang="en-US" dirty="0"/>
          </a:p>
        </p:txBody>
      </p:sp>
      <p:sp>
        <p:nvSpPr>
          <p:cNvPr id="4" name="Footer Placeholder 3"/>
          <p:cNvSpPr>
            <a:spLocks noGrp="1"/>
          </p:cNvSpPr>
          <p:nvPr>
            <p:ph type="ftr" sz="quarter" idx="3"/>
          </p:nvPr>
        </p:nvSpPr>
        <p:spPr/>
        <p:txBody>
          <a:bodyPr/>
          <a:lstStyle/>
          <a:p>
            <a:r>
              <a:rPr lang="en-US" dirty="0" smtClean="0"/>
              <a:t>MS&amp;T Physics 1135, Lab E3: Conservation of Energy</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3</a:t>
            </a:fld>
            <a:r>
              <a:rPr lang="en-US" dirty="0" smtClean="0"/>
              <a:t>/5</a:t>
            </a:r>
            <a:endParaRPr lang="en-US" dirty="0"/>
          </a:p>
        </p:txBody>
      </p:sp>
      <p:pic>
        <p:nvPicPr>
          <p:cNvPr id="6" name="Picture 5"/>
          <p:cNvPicPr>
            <a:picLocks noChangeAspect="1"/>
          </p:cNvPicPr>
          <p:nvPr/>
        </p:nvPicPr>
        <p:blipFill>
          <a:blip r:embed="rId2"/>
          <a:stretch>
            <a:fillRect/>
          </a:stretch>
        </p:blipFill>
        <p:spPr>
          <a:xfrm>
            <a:off x="3771900" y="1939381"/>
            <a:ext cx="5502102" cy="4126577"/>
          </a:xfrm>
          <a:prstGeom prst="rect">
            <a:avLst/>
          </a:prstGeom>
        </p:spPr>
      </p:pic>
    </p:spTree>
    <p:extLst>
      <p:ext uri="{BB962C8B-B14F-4D97-AF65-F5344CB8AC3E}">
        <p14:creationId xmlns:p14="http://schemas.microsoft.com/office/powerpoint/2010/main" val="144263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Smart Pulley to Capstone</a:t>
            </a:r>
            <a:endParaRPr lang="en-US" dirty="0"/>
          </a:p>
        </p:txBody>
      </p:sp>
      <p:sp>
        <p:nvSpPr>
          <p:cNvPr id="3" name="Content Placeholder 2"/>
          <p:cNvSpPr>
            <a:spLocks noGrp="1"/>
          </p:cNvSpPr>
          <p:nvPr>
            <p:ph idx="1"/>
          </p:nvPr>
        </p:nvSpPr>
        <p:spPr>
          <a:xfrm>
            <a:off x="677334" y="2160589"/>
            <a:ext cx="3793986" cy="3880773"/>
          </a:xfrm>
        </p:spPr>
        <p:txBody>
          <a:bodyPr/>
          <a:lstStyle/>
          <a:p>
            <a:r>
              <a:rPr lang="en-US" dirty="0" smtClean="0"/>
              <a:t>Knowing the dimensions and number of spokes of the pulley allows this sensor to provide several measurements based on the time between spokes.</a:t>
            </a:r>
          </a:p>
          <a:p>
            <a:r>
              <a:rPr lang="en-US" dirty="0" smtClean="0"/>
              <a:t>Here, we use it to measure the glider’s position and speed.</a:t>
            </a:r>
          </a:p>
          <a:p>
            <a:r>
              <a:rPr lang="en-US" dirty="0" smtClean="0"/>
              <a:t>The proper dimensions should be entered by default, but they can be changed with the Timer Setup tool if necessary.</a:t>
            </a:r>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4</a:t>
            </a:fld>
            <a:r>
              <a:rPr lang="en-US" dirty="0" smtClean="0"/>
              <a:t>/5</a:t>
            </a:r>
            <a:endParaRPr lang="en-US" dirty="0"/>
          </a:p>
        </p:txBody>
      </p:sp>
      <p:pic>
        <p:nvPicPr>
          <p:cNvPr id="1026" name="Picture 2" descr="E:\Classes\Lab Rewrites\Tutorials\Pictures\1135_E2_AddPhotog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320" y="1939381"/>
            <a:ext cx="4793242" cy="368480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3"/>
          </p:nvPr>
        </p:nvSpPr>
        <p:spPr>
          <a:xfrm>
            <a:off x="677334" y="6422362"/>
            <a:ext cx="6297612" cy="365125"/>
          </a:xfrm>
        </p:spPr>
        <p:txBody>
          <a:bodyPr/>
          <a:lstStyle/>
          <a:p>
            <a:r>
              <a:rPr lang="en-US" dirty="0" smtClean="0"/>
              <a:t>MS&amp;T Physics 1135, Lab E3: Conservation of Energy</a:t>
            </a:r>
            <a:endParaRPr lang="en-US" dirty="0"/>
          </a:p>
        </p:txBody>
      </p:sp>
    </p:spTree>
    <p:extLst>
      <p:ext uri="{BB962C8B-B14F-4D97-AF65-F5344CB8AC3E}">
        <p14:creationId xmlns:p14="http://schemas.microsoft.com/office/powerpoint/2010/main" val="279994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Table to Capstone</a:t>
            </a:r>
            <a:endParaRPr lang="en-US" dirty="0"/>
          </a:p>
        </p:txBody>
      </p:sp>
      <p:sp>
        <p:nvSpPr>
          <p:cNvPr id="3" name="Content Placeholder 2"/>
          <p:cNvSpPr>
            <a:spLocks noGrp="1"/>
          </p:cNvSpPr>
          <p:nvPr>
            <p:ph idx="1"/>
          </p:nvPr>
        </p:nvSpPr>
        <p:spPr>
          <a:xfrm>
            <a:off x="677334" y="2160589"/>
            <a:ext cx="3793987" cy="3880773"/>
          </a:xfrm>
        </p:spPr>
        <p:txBody>
          <a:bodyPr>
            <a:normAutofit/>
          </a:bodyPr>
          <a:lstStyle/>
          <a:p>
            <a:r>
              <a:rPr lang="en-US" dirty="0" smtClean="0"/>
              <a:t>To display your data, make two Table (green arrow).</a:t>
            </a:r>
          </a:p>
          <a:p>
            <a:r>
              <a:rPr lang="en-US" dirty="0" smtClean="0"/>
              <a:t>Click Select Measurement (red arrow) to add data. One table should display Time (s) and Position (m). The other should display Time (s) and Linear Speed (m/s). Their positions in the drop down menu are given by the blue arrows.</a:t>
            </a:r>
          </a:p>
          <a:p>
            <a:r>
              <a:rPr lang="en-US" dirty="0" smtClean="0"/>
              <a:t>You will copy your data into Excel for further analysis.</a:t>
            </a:r>
          </a:p>
          <a:p>
            <a:endParaRPr lang="en-US" dirty="0"/>
          </a:p>
        </p:txBody>
      </p:sp>
      <p:sp>
        <p:nvSpPr>
          <p:cNvPr id="5" name="Slide Number Placeholder 4"/>
          <p:cNvSpPr>
            <a:spLocks noGrp="1"/>
          </p:cNvSpPr>
          <p:nvPr>
            <p:ph type="sldNum" sz="quarter" idx="4"/>
          </p:nvPr>
        </p:nvSpPr>
        <p:spPr/>
        <p:txBody>
          <a:bodyPr/>
          <a:lstStyle/>
          <a:p>
            <a:r>
              <a:rPr lang="en-US" dirty="0" smtClean="0"/>
              <a:t>Slide </a:t>
            </a:r>
            <a:fld id="{D57F1E4F-1CFF-5643-939E-217C01CDF565}" type="slidenum">
              <a:rPr lang="en-US" smtClean="0"/>
              <a:pPr/>
              <a:t>5</a:t>
            </a:fld>
            <a:r>
              <a:rPr lang="en-US" dirty="0" smtClean="0"/>
              <a:t>/5</a:t>
            </a:r>
            <a:endParaRPr lang="en-US" dirty="0"/>
          </a:p>
        </p:txBody>
      </p:sp>
      <p:sp>
        <p:nvSpPr>
          <p:cNvPr id="7" name="Footer Placeholder 3"/>
          <p:cNvSpPr>
            <a:spLocks noGrp="1"/>
          </p:cNvSpPr>
          <p:nvPr>
            <p:ph type="ftr" sz="quarter" idx="3"/>
          </p:nvPr>
        </p:nvSpPr>
        <p:spPr>
          <a:xfrm>
            <a:off x="677334" y="6422362"/>
            <a:ext cx="6297612" cy="365125"/>
          </a:xfrm>
        </p:spPr>
        <p:txBody>
          <a:bodyPr/>
          <a:lstStyle/>
          <a:p>
            <a:r>
              <a:rPr lang="en-US" dirty="0" smtClean="0"/>
              <a:t>MS&amp;T Physics 1135, Lab E3: Conservation of Energy</a:t>
            </a:r>
            <a:endParaRPr lang="en-US" dirty="0"/>
          </a:p>
        </p:txBody>
      </p:sp>
      <p:pic>
        <p:nvPicPr>
          <p:cNvPr id="8" name="Picture 7"/>
          <p:cNvPicPr>
            <a:picLocks noChangeAspect="1"/>
          </p:cNvPicPr>
          <p:nvPr/>
        </p:nvPicPr>
        <p:blipFill>
          <a:blip r:embed="rId2"/>
          <a:stretch>
            <a:fillRect/>
          </a:stretch>
        </p:blipFill>
        <p:spPr>
          <a:xfrm>
            <a:off x="4471321" y="1930400"/>
            <a:ext cx="4802681" cy="3693786"/>
          </a:xfrm>
          <a:prstGeom prst="rect">
            <a:avLst/>
          </a:prstGeom>
        </p:spPr>
      </p:pic>
    </p:spTree>
    <p:extLst>
      <p:ext uri="{BB962C8B-B14F-4D97-AF65-F5344CB8AC3E}">
        <p14:creationId xmlns:p14="http://schemas.microsoft.com/office/powerpoint/2010/main" val="157438345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187</TotalTime>
  <Words>307</Words>
  <Application>Microsoft Office PowerPoint</Application>
  <PresentationFormat>Widescreen</PresentationFormat>
  <Paragraphs>31</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Georgia</vt:lpstr>
      <vt:lpstr>Trebuchet MS</vt:lpstr>
      <vt:lpstr>Wingdings 3</vt:lpstr>
      <vt:lpstr>Facet</vt:lpstr>
      <vt:lpstr>Conservation of Energy</vt:lpstr>
      <vt:lpstr>Objectives</vt:lpstr>
      <vt:lpstr>The Apparatus</vt:lpstr>
      <vt:lpstr>Adding the Smart Pulley to Capstone</vt:lpstr>
      <vt:lpstr>Adding a Table to Capstone</vt:lpstr>
    </vt:vector>
  </TitlesOfParts>
  <Company>Missouri University of Science and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Upshaw, Adam Kelly</dc:creator>
  <cp:lastModifiedBy>Waddill, G. Dan</cp:lastModifiedBy>
  <cp:revision>21</cp:revision>
  <dcterms:created xsi:type="dcterms:W3CDTF">2015-12-03T20:43:21Z</dcterms:created>
  <dcterms:modified xsi:type="dcterms:W3CDTF">2017-10-08T17:19:56Z</dcterms:modified>
</cp:coreProperties>
</file>