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02" y="82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188B05-4E3B-4813-A9AA-F4616AE74407}" type="datetimeFigureOut">
              <a:rPr lang="en-US" smtClean="0"/>
              <a:t>12/21/2015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BCF57D-0D72-481B-9917-4E08AE064E26}" type="slidenum">
              <a:rPr lang="en-US" smtClean="0"/>
              <a:t>‹#›</a:t>
            </a:fld>
            <a:endParaRPr lang="en-US"/>
          </a:p>
        </p:txBody>
      </p:sp>
    </p:spTree>
    <p:extLst>
      <p:ext uri="{BB962C8B-B14F-4D97-AF65-F5344CB8AC3E}">
        <p14:creationId xmlns:p14="http://schemas.microsoft.com/office/powerpoint/2010/main" val="58113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BCF57D-0D72-481B-9917-4E08AE064E26}" type="slidenum">
              <a:rPr lang="en-US" smtClean="0"/>
              <a:t>1</a:t>
            </a:fld>
            <a:endParaRPr lang="en-US"/>
          </a:p>
        </p:txBody>
      </p:sp>
    </p:spTree>
    <p:extLst>
      <p:ext uri="{BB962C8B-B14F-4D97-AF65-F5344CB8AC3E}">
        <p14:creationId xmlns:p14="http://schemas.microsoft.com/office/powerpoint/2010/main" val="41090162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normAutofit/>
          </a:bodyPr>
          <a:lstStyle>
            <a:lvl1pPr marL="0" indent="0" algn="r">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grpSp>
        <p:nvGrpSpPr>
          <p:cNvPr id="34" name="Group 33"/>
          <p:cNvGrpSpPr/>
          <p:nvPr userDrawn="1"/>
        </p:nvGrpSpPr>
        <p:grpSpPr>
          <a:xfrm>
            <a:off x="9648712" y="218015"/>
            <a:ext cx="2654300" cy="1992113"/>
            <a:chOff x="9648712" y="218015"/>
            <a:chExt cx="2654300" cy="1992113"/>
          </a:xfrm>
          <a:effectLst>
            <a:outerShdw blurRad="50800" dist="38100" dir="2700000" algn="tl" rotWithShape="0">
              <a:prstClr val="black">
                <a:alpha val="40000"/>
              </a:prstClr>
            </a:outerShdw>
          </a:effectLst>
        </p:grpSpPr>
        <p:pic>
          <p:nvPicPr>
            <p:cNvPr id="35" name="Picture 4" descr="http://marketing.mst.edu/media/universityadvancement/communications/images/logos/logo/MissouriSTlogo-whiteoutline-we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066225" y="218015"/>
              <a:ext cx="1819275" cy="1495426"/>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35"/>
            <p:cNvSpPr txBox="1"/>
            <p:nvPr userDrawn="1"/>
          </p:nvSpPr>
          <p:spPr>
            <a:xfrm>
              <a:off x="9648712" y="1686908"/>
              <a:ext cx="2654300" cy="52322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800" dirty="0" smtClean="0">
                  <a:solidFill>
                    <a:schemeClr val="bg1"/>
                  </a:solidFill>
                  <a:latin typeface="Georgia" panose="02040502050405020303" pitchFamily="18" charset="0"/>
                </a:rPr>
                <a:t>Physics</a:t>
              </a:r>
              <a:endParaRPr lang="en-US" sz="2800" dirty="0">
                <a:solidFill>
                  <a:schemeClr val="bg1"/>
                </a:solidFill>
                <a:latin typeface="Georgia" panose="02040502050405020303" pitchFamily="18" charset="0"/>
              </a:endParaRPr>
            </a:p>
          </p:txBody>
        </p:sp>
        <p:cxnSp>
          <p:nvCxnSpPr>
            <p:cNvPr id="37" name="Straight Connector 36"/>
            <p:cNvCxnSpPr/>
            <p:nvPr userDrawn="1"/>
          </p:nvCxnSpPr>
          <p:spPr>
            <a:xfrm flipV="1">
              <a:off x="10355612" y="2206045"/>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a:xfrm flipV="1">
              <a:off x="10355612" y="1705386"/>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22"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O6: Thin Lenses</a:t>
            </a:r>
            <a:endParaRPr lang="en-US" dirty="0"/>
          </a:p>
        </p:txBody>
      </p:sp>
      <p:sp>
        <p:nvSpPr>
          <p:cNvPr id="23" name="Slide Number Placeholder 5"/>
          <p:cNvSpPr>
            <a:spLocks noGrp="1"/>
          </p:cNvSpPr>
          <p:nvPr>
            <p:ph type="sldNum" sz="quarter" idx="4"/>
          </p:nvPr>
        </p:nvSpPr>
        <p:spPr>
          <a:xfrm>
            <a:off x="7127913" y="6422362"/>
            <a:ext cx="1904451"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O6: Thin Lenses</a:t>
            </a:r>
            <a:endParaRPr lang="en-US" dirty="0"/>
          </a:p>
        </p:txBody>
      </p:sp>
      <p:sp>
        <p:nvSpPr>
          <p:cNvPr id="8" name="Slide Number Placeholder 5"/>
          <p:cNvSpPr>
            <a:spLocks noGrp="1"/>
          </p:cNvSpPr>
          <p:nvPr>
            <p:ph type="sldNum" sz="quarter" idx="4"/>
          </p:nvPr>
        </p:nvSpPr>
        <p:spPr>
          <a:xfrm>
            <a:off x="7127913" y="6422362"/>
            <a:ext cx="1904451"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
        <p:nvSpPr>
          <p:cNvPr id="9"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O6: Thin Lenses</a:t>
            </a:r>
            <a:endParaRPr lang="en-US" dirty="0"/>
          </a:p>
        </p:txBody>
      </p:sp>
      <p:sp>
        <p:nvSpPr>
          <p:cNvPr id="10" name="Slide Number Placeholder 5"/>
          <p:cNvSpPr>
            <a:spLocks noGrp="1"/>
          </p:cNvSpPr>
          <p:nvPr>
            <p:ph type="sldNum" sz="quarter" idx="4"/>
          </p:nvPr>
        </p:nvSpPr>
        <p:spPr>
          <a:xfrm>
            <a:off x="7127913" y="6422362"/>
            <a:ext cx="1904451"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O6: Thin Lenses</a:t>
            </a:r>
            <a:endParaRPr lang="en-US" dirty="0"/>
          </a:p>
        </p:txBody>
      </p:sp>
      <p:sp>
        <p:nvSpPr>
          <p:cNvPr id="8" name="Slide Number Placeholder 5"/>
          <p:cNvSpPr>
            <a:spLocks noGrp="1"/>
          </p:cNvSpPr>
          <p:nvPr>
            <p:ph type="sldNum" sz="quarter" idx="4"/>
          </p:nvPr>
        </p:nvSpPr>
        <p:spPr>
          <a:xfrm>
            <a:off x="7127913" y="6422362"/>
            <a:ext cx="1904451"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9"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O6: Thin Lenses</a:t>
            </a:r>
            <a:endParaRPr lang="en-US" dirty="0"/>
          </a:p>
        </p:txBody>
      </p:sp>
      <p:sp>
        <p:nvSpPr>
          <p:cNvPr id="10" name="Slide Number Placeholder 5"/>
          <p:cNvSpPr>
            <a:spLocks noGrp="1"/>
          </p:cNvSpPr>
          <p:nvPr>
            <p:ph type="sldNum" sz="quarter" idx="4"/>
          </p:nvPr>
        </p:nvSpPr>
        <p:spPr>
          <a:xfrm>
            <a:off x="7127913" y="6422362"/>
            <a:ext cx="1904451"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O6: Thin Lenses</a:t>
            </a:r>
            <a:endParaRPr lang="en-US" dirty="0"/>
          </a:p>
        </p:txBody>
      </p:sp>
      <p:sp>
        <p:nvSpPr>
          <p:cNvPr id="8" name="Slide Number Placeholder 5"/>
          <p:cNvSpPr>
            <a:spLocks noGrp="1"/>
          </p:cNvSpPr>
          <p:nvPr>
            <p:ph type="sldNum" sz="quarter" idx="4"/>
          </p:nvPr>
        </p:nvSpPr>
        <p:spPr>
          <a:xfrm>
            <a:off x="7127913" y="6422362"/>
            <a:ext cx="1904451"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O6: Thin Lenses</a:t>
            </a:r>
            <a:endParaRPr lang="en-US" dirty="0"/>
          </a:p>
        </p:txBody>
      </p:sp>
      <p:sp>
        <p:nvSpPr>
          <p:cNvPr id="8" name="Slide Number Placeholder 5"/>
          <p:cNvSpPr>
            <a:spLocks noGrp="1"/>
          </p:cNvSpPr>
          <p:nvPr>
            <p:ph type="sldNum" sz="quarter" idx="4"/>
          </p:nvPr>
        </p:nvSpPr>
        <p:spPr>
          <a:xfrm>
            <a:off x="7127913" y="6422362"/>
            <a:ext cx="1904451"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O6: Thin Lenses</a:t>
            </a:r>
            <a:endParaRPr lang="en-US" dirty="0"/>
          </a:p>
        </p:txBody>
      </p:sp>
      <p:sp>
        <p:nvSpPr>
          <p:cNvPr id="8" name="Slide Number Placeholder 5"/>
          <p:cNvSpPr>
            <a:spLocks noGrp="1"/>
          </p:cNvSpPr>
          <p:nvPr>
            <p:ph type="sldNum" sz="quarter" idx="4"/>
          </p:nvPr>
        </p:nvSpPr>
        <p:spPr>
          <a:xfrm>
            <a:off x="7127913" y="6422362"/>
            <a:ext cx="1904451"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O6: Thin Lenses</a:t>
            </a:r>
            <a:endParaRPr lang="en-US" dirty="0"/>
          </a:p>
        </p:txBody>
      </p:sp>
      <p:sp>
        <p:nvSpPr>
          <p:cNvPr id="8" name="Slide Number Placeholder 5"/>
          <p:cNvSpPr>
            <a:spLocks noGrp="1"/>
          </p:cNvSpPr>
          <p:nvPr>
            <p:ph type="sldNum" sz="quarter" idx="4"/>
          </p:nvPr>
        </p:nvSpPr>
        <p:spPr>
          <a:xfrm>
            <a:off x="7127913" y="6422362"/>
            <a:ext cx="1904451"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O6: Thin Lenses</a:t>
            </a:r>
            <a:endParaRPr lang="en-US" dirty="0"/>
          </a:p>
        </p:txBody>
      </p:sp>
      <p:sp>
        <p:nvSpPr>
          <p:cNvPr id="8" name="Slide Number Placeholder 5"/>
          <p:cNvSpPr>
            <a:spLocks noGrp="1"/>
          </p:cNvSpPr>
          <p:nvPr>
            <p:ph type="sldNum" sz="quarter" idx="4"/>
          </p:nvPr>
        </p:nvSpPr>
        <p:spPr>
          <a:xfrm>
            <a:off x="7127913" y="6422362"/>
            <a:ext cx="1904451"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O6: Thin Lenses</a:t>
            </a:r>
            <a:endParaRPr lang="en-US" dirty="0"/>
          </a:p>
        </p:txBody>
      </p:sp>
      <p:sp>
        <p:nvSpPr>
          <p:cNvPr id="9" name="Slide Number Placeholder 5"/>
          <p:cNvSpPr>
            <a:spLocks noGrp="1"/>
          </p:cNvSpPr>
          <p:nvPr>
            <p:ph type="sldNum" sz="quarter" idx="4"/>
          </p:nvPr>
        </p:nvSpPr>
        <p:spPr>
          <a:xfrm>
            <a:off x="7127913" y="6422362"/>
            <a:ext cx="1904451"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0"/>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O6: Thin Lenses</a:t>
            </a:r>
            <a:endParaRPr lang="en-US" dirty="0"/>
          </a:p>
        </p:txBody>
      </p:sp>
      <p:sp>
        <p:nvSpPr>
          <p:cNvPr id="11" name="Slide Number Placeholder 5"/>
          <p:cNvSpPr>
            <a:spLocks noGrp="1"/>
          </p:cNvSpPr>
          <p:nvPr>
            <p:ph type="sldNum" sz="quarter" idx="11"/>
          </p:nvPr>
        </p:nvSpPr>
        <p:spPr>
          <a:xfrm>
            <a:off x="7127913" y="6422362"/>
            <a:ext cx="1904451"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6"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O6: Thin Lenses</a:t>
            </a:r>
            <a:endParaRPr lang="en-US" dirty="0"/>
          </a:p>
        </p:txBody>
      </p:sp>
      <p:sp>
        <p:nvSpPr>
          <p:cNvPr id="7" name="Slide Number Placeholder 5"/>
          <p:cNvSpPr>
            <a:spLocks noGrp="1"/>
          </p:cNvSpPr>
          <p:nvPr>
            <p:ph type="sldNum" sz="quarter" idx="4"/>
          </p:nvPr>
        </p:nvSpPr>
        <p:spPr>
          <a:xfrm>
            <a:off x="7127913" y="6422362"/>
            <a:ext cx="1904451"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O6: Thin Lenses</a:t>
            </a:r>
            <a:endParaRPr lang="en-US" dirty="0"/>
          </a:p>
        </p:txBody>
      </p:sp>
      <p:sp>
        <p:nvSpPr>
          <p:cNvPr id="6" name="Slide Number Placeholder 5"/>
          <p:cNvSpPr>
            <a:spLocks noGrp="1"/>
          </p:cNvSpPr>
          <p:nvPr>
            <p:ph type="sldNum" sz="quarter" idx="4"/>
          </p:nvPr>
        </p:nvSpPr>
        <p:spPr>
          <a:xfrm>
            <a:off x="7127913" y="6422362"/>
            <a:ext cx="1904451"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8"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O6: Thin Lenses</a:t>
            </a:r>
            <a:endParaRPr lang="en-US" dirty="0"/>
          </a:p>
        </p:txBody>
      </p:sp>
      <p:sp>
        <p:nvSpPr>
          <p:cNvPr id="9" name="Slide Number Placeholder 5"/>
          <p:cNvSpPr>
            <a:spLocks noGrp="1"/>
          </p:cNvSpPr>
          <p:nvPr>
            <p:ph type="sldNum" sz="quarter" idx="4"/>
          </p:nvPr>
        </p:nvSpPr>
        <p:spPr>
          <a:xfrm>
            <a:off x="7127913" y="6422362"/>
            <a:ext cx="1904451"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O6: Thin Lenses</a:t>
            </a:r>
            <a:endParaRPr lang="en-US" dirty="0"/>
          </a:p>
        </p:txBody>
      </p:sp>
      <p:sp>
        <p:nvSpPr>
          <p:cNvPr id="9" name="Slide Number Placeholder 5"/>
          <p:cNvSpPr>
            <a:spLocks noGrp="1"/>
          </p:cNvSpPr>
          <p:nvPr>
            <p:ph type="sldNum" sz="quarter" idx="4"/>
          </p:nvPr>
        </p:nvSpPr>
        <p:spPr>
          <a:xfrm>
            <a:off x="7127913" y="6422362"/>
            <a:ext cx="1904451"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O6: Thin Lenses</a:t>
            </a:r>
            <a:endParaRPr lang="en-US" dirty="0"/>
          </a:p>
        </p:txBody>
      </p:sp>
      <p:sp>
        <p:nvSpPr>
          <p:cNvPr id="6" name="Slide Number Placeholder 5"/>
          <p:cNvSpPr>
            <a:spLocks noGrp="1"/>
          </p:cNvSpPr>
          <p:nvPr>
            <p:ph type="sldNum" sz="quarter" idx="4"/>
          </p:nvPr>
        </p:nvSpPr>
        <p:spPr>
          <a:xfrm>
            <a:off x="7127913" y="6422362"/>
            <a:ext cx="1904451"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grpSp>
        <p:nvGrpSpPr>
          <p:cNvPr id="1034" name="Group 1033"/>
          <p:cNvGrpSpPr/>
          <p:nvPr userDrawn="1"/>
        </p:nvGrpSpPr>
        <p:grpSpPr>
          <a:xfrm>
            <a:off x="9648712" y="218015"/>
            <a:ext cx="2654300" cy="1992113"/>
            <a:chOff x="9648712" y="218015"/>
            <a:chExt cx="2654300" cy="1992113"/>
          </a:xfrm>
          <a:effectLst>
            <a:outerShdw blurRad="50800" dist="38100" dir="2700000" algn="tl" rotWithShape="0">
              <a:prstClr val="black">
                <a:alpha val="40000"/>
              </a:prstClr>
            </a:outerShdw>
          </a:effectLst>
        </p:grpSpPr>
        <p:pic>
          <p:nvPicPr>
            <p:cNvPr id="1028" name="Picture 4" descr="http://marketing.mst.edu/media/universityadvancement/communications/images/logos/logo/MissouriSTlogo-whiteoutline-web.png"/>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10066225" y="218015"/>
              <a:ext cx="1819275" cy="149542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userDrawn="1"/>
          </p:nvSpPr>
          <p:spPr>
            <a:xfrm>
              <a:off x="9648712" y="1686908"/>
              <a:ext cx="2654300" cy="52322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800" dirty="0" smtClean="0">
                  <a:solidFill>
                    <a:schemeClr val="bg1"/>
                  </a:solidFill>
                  <a:latin typeface="Georgia" panose="02040502050405020303" pitchFamily="18" charset="0"/>
                </a:rPr>
                <a:t>Physics</a:t>
              </a:r>
              <a:endParaRPr lang="en-US" sz="2800" dirty="0">
                <a:solidFill>
                  <a:schemeClr val="bg1"/>
                </a:solidFill>
                <a:latin typeface="Georgia" panose="02040502050405020303" pitchFamily="18" charset="0"/>
              </a:endParaRPr>
            </a:p>
          </p:txBody>
        </p:sp>
        <p:cxnSp>
          <p:nvCxnSpPr>
            <p:cNvPr id="31" name="Straight Connector 30"/>
            <p:cNvCxnSpPr/>
            <p:nvPr userDrawn="1"/>
          </p:nvCxnSpPr>
          <p:spPr>
            <a:xfrm flipV="1">
              <a:off x="10355612" y="2206045"/>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a:xfrm flipV="1">
              <a:off x="10355612" y="1705386"/>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iming>
    <p:tnLst>
      <p:par>
        <p:cTn id="1" dur="indefinite" restart="never" nodeType="tmRoot"/>
      </p:par>
    </p:tnLst>
  </p:timing>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Thin Lenses</a:t>
            </a:r>
            <a:endParaRPr lang="en-US" dirty="0"/>
          </a:p>
        </p:txBody>
      </p:sp>
      <p:sp>
        <p:nvSpPr>
          <p:cNvPr id="3" name="Subtitle 2"/>
          <p:cNvSpPr>
            <a:spLocks noGrp="1"/>
          </p:cNvSpPr>
          <p:nvPr>
            <p:ph type="subTitle" idx="1"/>
          </p:nvPr>
        </p:nvSpPr>
        <p:spPr/>
        <p:txBody>
          <a:bodyPr/>
          <a:lstStyle/>
          <a:p>
            <a:pPr algn="ctr"/>
            <a:r>
              <a:rPr lang="en-US" dirty="0" smtClean="0"/>
              <a:t>MS&amp;T Physics 2135, Lab O6</a:t>
            </a:r>
            <a:endParaRPr lang="en-US" dirty="0"/>
          </a:p>
        </p:txBody>
      </p:sp>
    </p:spTree>
    <p:extLst>
      <p:ext uri="{BB962C8B-B14F-4D97-AF65-F5344CB8AC3E}">
        <p14:creationId xmlns:p14="http://schemas.microsoft.com/office/powerpoint/2010/main" val="2006289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Verify the thin lens equation and measure the focal length of a converging lens.</a:t>
            </a:r>
          </a:p>
          <a:p>
            <a:endParaRPr lang="en-US" dirty="0"/>
          </a:p>
          <a:p>
            <a:endParaRPr lang="en-US" dirty="0" smtClean="0"/>
          </a:p>
          <a:p>
            <a:endParaRPr lang="en-US" dirty="0"/>
          </a:p>
          <a:p>
            <a:pPr marL="0" indent="0">
              <a:buNone/>
            </a:pPr>
            <a:r>
              <a:rPr lang="en-US" dirty="0" smtClean="0"/>
              <a:t>Note</a:t>
            </a:r>
            <a:r>
              <a:rPr lang="en-US" dirty="0"/>
              <a:t>: There is a possibility that you may encounter a virtual object or image (negative s or s’) in set-up 3. Stick to the sign conventions (see next slide) and the math will </a:t>
            </a:r>
            <a:r>
              <a:rPr lang="en-US" i="1" dirty="0"/>
              <a:t>usually </a:t>
            </a:r>
            <a:r>
              <a:rPr lang="en-US" dirty="0"/>
              <a:t>work out </a:t>
            </a:r>
            <a:r>
              <a:rPr lang="en-US" dirty="0" smtClean="0"/>
              <a:t>properly. That said, there are several sources of error that can cause problems and should be discussed in your conclusions. For instance, you may want to investigate spherical aberration to learn more. </a:t>
            </a:r>
            <a:endParaRPr lang="en-US" dirty="0"/>
          </a:p>
        </p:txBody>
      </p:sp>
      <p:sp>
        <p:nvSpPr>
          <p:cNvPr id="4" name="Footer Placeholder 3"/>
          <p:cNvSpPr>
            <a:spLocks noGrp="1"/>
          </p:cNvSpPr>
          <p:nvPr>
            <p:ph type="ftr" sz="quarter" idx="3"/>
          </p:nvPr>
        </p:nvSpPr>
        <p:spPr/>
        <p:txBody>
          <a:bodyPr/>
          <a:lstStyle/>
          <a:p>
            <a:r>
              <a:rPr lang="en-US" smtClean="0"/>
              <a:t>MS&amp;T Physics 2135, Lab O6: Thin Lenses</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2</a:t>
            </a:fld>
            <a:r>
              <a:rPr lang="en-US" dirty="0" smtClean="0"/>
              <a:t>/6</a:t>
            </a:r>
            <a:endParaRPr lang="en-US" dirty="0"/>
          </a:p>
        </p:txBody>
      </p:sp>
    </p:spTree>
    <p:extLst>
      <p:ext uri="{BB962C8B-B14F-4D97-AF65-F5344CB8AC3E}">
        <p14:creationId xmlns:p14="http://schemas.microsoft.com/office/powerpoint/2010/main" val="1254521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 Conventions: Dr. Hale’s Card</a:t>
            </a:r>
            <a:endParaRPr lang="en-US" dirty="0"/>
          </a:p>
        </p:txBody>
      </p:sp>
      <p:sp>
        <p:nvSpPr>
          <p:cNvPr id="4" name="Footer Placeholder 3"/>
          <p:cNvSpPr>
            <a:spLocks noGrp="1"/>
          </p:cNvSpPr>
          <p:nvPr>
            <p:ph type="ftr" sz="quarter" idx="3"/>
          </p:nvPr>
        </p:nvSpPr>
        <p:spPr/>
        <p:txBody>
          <a:bodyPr/>
          <a:lstStyle/>
          <a:p>
            <a:r>
              <a:rPr lang="en-US" smtClean="0"/>
              <a:t>MS&amp;T Physics 2135, Lab O6: Thin Lenses</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3</a:t>
            </a:fld>
            <a:r>
              <a:rPr lang="en-US" dirty="0" smtClean="0"/>
              <a:t>/6</a:t>
            </a:r>
            <a:endParaRPr lang="en-US" dirty="0"/>
          </a:p>
        </p:txBody>
      </p:sp>
      <p:pic>
        <p:nvPicPr>
          <p:cNvPr id="6" name="Picture 5" descr="mirror.lens.table.jpg"/>
          <p:cNvPicPr>
            <a:picLocks noChangeAspect="1"/>
          </p:cNvPicPr>
          <p:nvPr/>
        </p:nvPicPr>
        <p:blipFill rotWithShape="1">
          <a:blip r:embed="rId2">
            <a:extLst>
              <a:ext uri="{28A0092B-C50C-407E-A947-70E740481C1C}">
                <a14:useLocalDpi xmlns:a14="http://schemas.microsoft.com/office/drawing/2010/main" val="0"/>
              </a:ext>
            </a:extLst>
          </a:blip>
          <a:srcRect l="2602"/>
          <a:stretch/>
        </p:blipFill>
        <p:spPr bwMode="auto">
          <a:xfrm>
            <a:off x="506776" y="1392882"/>
            <a:ext cx="8661461" cy="4834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3746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Heights and Magnification</a:t>
            </a:r>
            <a:endParaRPr lang="en-US" dirty="0"/>
          </a:p>
        </p:txBody>
      </p:sp>
      <p:sp>
        <p:nvSpPr>
          <p:cNvPr id="3" name="Content Placeholder 2"/>
          <p:cNvSpPr>
            <a:spLocks noGrp="1"/>
          </p:cNvSpPr>
          <p:nvPr>
            <p:ph idx="1"/>
          </p:nvPr>
        </p:nvSpPr>
        <p:spPr>
          <a:xfrm>
            <a:off x="677334" y="2160589"/>
            <a:ext cx="3119966" cy="3880773"/>
          </a:xfrm>
        </p:spPr>
        <p:txBody>
          <a:bodyPr/>
          <a:lstStyle/>
          <a:p>
            <a:r>
              <a:rPr lang="en-US" dirty="0" smtClean="0"/>
              <a:t>Heights are positive if upright, and negative if inverted.</a:t>
            </a:r>
          </a:p>
          <a:p>
            <a:r>
              <a:rPr lang="en-US" dirty="0" smtClean="0"/>
              <a:t>In this</a:t>
            </a:r>
            <a:r>
              <a:rPr lang="en-US" dirty="0" smtClean="0">
                <a:solidFill>
                  <a:schemeClr val="tx2"/>
                </a:solidFill>
              </a:rPr>
              <a:t> picture, y is positive and y</a:t>
            </a:r>
            <a:r>
              <a:rPr lang="en-US" dirty="0" smtClean="0"/>
              <a:t>’ is negative</a:t>
            </a:r>
            <a:r>
              <a:rPr lang="en-US" dirty="0" smtClean="0"/>
              <a:t>. Note the circles (indicated by the green arrows) are in opposite locations.</a:t>
            </a:r>
            <a:endParaRPr lang="en-US" dirty="0" smtClean="0"/>
          </a:p>
        </p:txBody>
      </p:sp>
      <p:sp>
        <p:nvSpPr>
          <p:cNvPr id="4" name="Footer Placeholder 3"/>
          <p:cNvSpPr>
            <a:spLocks noGrp="1"/>
          </p:cNvSpPr>
          <p:nvPr>
            <p:ph type="ftr" sz="quarter" idx="3"/>
          </p:nvPr>
        </p:nvSpPr>
        <p:spPr/>
        <p:txBody>
          <a:bodyPr/>
          <a:lstStyle/>
          <a:p>
            <a:r>
              <a:rPr lang="en-US" smtClean="0"/>
              <a:t>MS&amp;T Physics 2135, Lab O6: Thin Lenses</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4</a:t>
            </a:fld>
            <a:r>
              <a:rPr lang="en-US" dirty="0" smtClean="0"/>
              <a:t>/6</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97300" y="1930400"/>
            <a:ext cx="5235064" cy="3911255"/>
          </a:xfrm>
          <a:prstGeom prst="rect">
            <a:avLst/>
          </a:prstGeom>
        </p:spPr>
      </p:pic>
    </p:spTree>
    <p:extLst>
      <p:ext uri="{BB962C8B-B14F-4D97-AF65-F5344CB8AC3E}">
        <p14:creationId xmlns:p14="http://schemas.microsoft.com/office/powerpoint/2010/main" val="870872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Set-up 1 and Set-up 2</a:t>
            </a:r>
            <a:endParaRPr lang="en-US" dirty="0"/>
          </a:p>
        </p:txBody>
      </p:sp>
      <p:sp>
        <p:nvSpPr>
          <p:cNvPr id="3" name="Content Placeholder 2"/>
          <p:cNvSpPr>
            <a:spLocks noGrp="1"/>
          </p:cNvSpPr>
          <p:nvPr>
            <p:ph idx="1"/>
          </p:nvPr>
        </p:nvSpPr>
        <p:spPr>
          <a:xfrm>
            <a:off x="677334" y="4635500"/>
            <a:ext cx="8596668" cy="1405862"/>
          </a:xfrm>
        </p:spPr>
        <p:txBody>
          <a:bodyPr/>
          <a:lstStyle/>
          <a:p>
            <a:r>
              <a:rPr lang="en-US" dirty="0" smtClean="0"/>
              <a:t>In </a:t>
            </a:r>
            <a:r>
              <a:rPr lang="en-US" dirty="0" smtClean="0">
                <a:solidFill>
                  <a:schemeClr val="tx2"/>
                </a:solidFill>
              </a:rPr>
              <a:t>the picture, as is convention </a:t>
            </a:r>
            <a:r>
              <a:rPr lang="en-US" dirty="0" smtClean="0"/>
              <a:t>in ray tracing, light travels from left to right.</a:t>
            </a:r>
          </a:p>
          <a:p>
            <a:r>
              <a:rPr lang="en-US" dirty="0" smtClean="0"/>
              <a:t>Find two different sets of object/image distances for a single screen position. One is set-up 1, the other is set-up 2.</a:t>
            </a:r>
            <a:endParaRPr lang="en-US" dirty="0"/>
          </a:p>
        </p:txBody>
      </p:sp>
      <p:sp>
        <p:nvSpPr>
          <p:cNvPr id="4" name="Footer Placeholder 3"/>
          <p:cNvSpPr>
            <a:spLocks noGrp="1"/>
          </p:cNvSpPr>
          <p:nvPr>
            <p:ph type="ftr" sz="quarter" idx="3"/>
          </p:nvPr>
        </p:nvSpPr>
        <p:spPr/>
        <p:txBody>
          <a:bodyPr/>
          <a:lstStyle/>
          <a:p>
            <a:r>
              <a:rPr lang="en-US" smtClean="0"/>
              <a:t>MS&amp;T Physics 2135, Lab O6: Thin Lenses</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5</a:t>
            </a:fld>
            <a:r>
              <a:rPr lang="en-US" dirty="0" smtClean="0"/>
              <a:t>/6</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677989"/>
            <a:ext cx="8600309" cy="2855911"/>
          </a:xfrm>
          <a:prstGeom prst="rect">
            <a:avLst/>
          </a:prstGeom>
        </p:spPr>
      </p:pic>
    </p:spTree>
    <p:extLst>
      <p:ext uri="{BB962C8B-B14F-4D97-AF65-F5344CB8AC3E}">
        <p14:creationId xmlns:p14="http://schemas.microsoft.com/office/powerpoint/2010/main" val="3169617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Set-up 3</a:t>
            </a:r>
            <a:endParaRPr lang="en-US" dirty="0"/>
          </a:p>
        </p:txBody>
      </p:sp>
      <p:sp>
        <p:nvSpPr>
          <p:cNvPr id="3" name="Content Placeholder 2"/>
          <p:cNvSpPr>
            <a:spLocks noGrp="1"/>
          </p:cNvSpPr>
          <p:nvPr>
            <p:ph idx="1"/>
          </p:nvPr>
        </p:nvSpPr>
        <p:spPr>
          <a:xfrm>
            <a:off x="677334" y="4622800"/>
            <a:ext cx="8596668" cy="1418562"/>
          </a:xfrm>
        </p:spPr>
        <p:txBody>
          <a:bodyPr/>
          <a:lstStyle/>
          <a:p>
            <a:r>
              <a:rPr lang="en-US" dirty="0" smtClean="0"/>
              <a:t>Having two lenses </a:t>
            </a:r>
            <a:r>
              <a:rPr lang="en-US" dirty="0" smtClean="0"/>
              <a:t>can make </a:t>
            </a:r>
            <a:r>
              <a:rPr lang="en-US" dirty="0" smtClean="0">
                <a:solidFill>
                  <a:schemeClr val="tx2"/>
                </a:solidFill>
              </a:rPr>
              <a:t>finding an image somewhat </a:t>
            </a:r>
            <a:r>
              <a:rPr lang="en-US" dirty="0" smtClean="0"/>
              <a:t>more difficult.</a:t>
            </a:r>
          </a:p>
          <a:p>
            <a:r>
              <a:rPr lang="en-US" dirty="0" smtClean="0"/>
              <a:t>Typically it helps to start with the screen as far away from the object as possible. From there, you can move the screen and lenses as needed.</a:t>
            </a:r>
            <a:endParaRPr lang="en-US" dirty="0"/>
          </a:p>
        </p:txBody>
      </p:sp>
      <p:sp>
        <p:nvSpPr>
          <p:cNvPr id="4" name="Footer Placeholder 3"/>
          <p:cNvSpPr>
            <a:spLocks noGrp="1"/>
          </p:cNvSpPr>
          <p:nvPr>
            <p:ph type="ftr" sz="quarter" idx="3"/>
          </p:nvPr>
        </p:nvSpPr>
        <p:spPr/>
        <p:txBody>
          <a:bodyPr/>
          <a:lstStyle/>
          <a:p>
            <a:r>
              <a:rPr lang="en-US" smtClean="0"/>
              <a:t>MS&amp;T Physics 2135, Lab O6: Thin Lenses</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6</a:t>
            </a:fld>
            <a:r>
              <a:rPr lang="en-US" dirty="0" smtClean="0"/>
              <a:t>/6</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677989"/>
            <a:ext cx="8594745" cy="2843211"/>
          </a:xfrm>
          <a:prstGeom prst="rect">
            <a:avLst/>
          </a:prstGeom>
        </p:spPr>
      </p:pic>
    </p:spTree>
    <p:extLst>
      <p:ext uri="{BB962C8B-B14F-4D97-AF65-F5344CB8AC3E}">
        <p14:creationId xmlns:p14="http://schemas.microsoft.com/office/powerpoint/2010/main" val="1063980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152</TotalTime>
  <Words>299</Words>
  <Application>Microsoft Office PowerPoint</Application>
  <PresentationFormat>Widescreen</PresentationFormat>
  <Paragraphs>29</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Georgia</vt:lpstr>
      <vt:lpstr>Trebuchet MS</vt:lpstr>
      <vt:lpstr>Wingdings 3</vt:lpstr>
      <vt:lpstr>Facet</vt:lpstr>
      <vt:lpstr>Thin Lenses</vt:lpstr>
      <vt:lpstr>Objectives</vt:lpstr>
      <vt:lpstr>Sign Conventions: Dr. Hale’s Card</vt:lpstr>
      <vt:lpstr>Heights and Magnification</vt:lpstr>
      <vt:lpstr>Set-up 1 and Set-up 2</vt:lpstr>
      <vt:lpstr>Set-up 3</vt:lpstr>
    </vt:vector>
  </TitlesOfParts>
  <Company>Missouri University of Science and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Upshaw, Adam Kelly</dc:creator>
  <cp:lastModifiedBy>Upshaw, Adam Kelly</cp:lastModifiedBy>
  <cp:revision>19</cp:revision>
  <dcterms:created xsi:type="dcterms:W3CDTF">2015-12-03T20:43:21Z</dcterms:created>
  <dcterms:modified xsi:type="dcterms:W3CDTF">2015-12-21T23:22:23Z</dcterms:modified>
</cp:coreProperties>
</file>