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88B05-4E3B-4813-A9AA-F4616AE74407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CF57D-0D72-481B-9917-4E08AE064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3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CF57D-0D72-481B-9917-4E08AE064E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1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9648712" y="218015"/>
            <a:ext cx="2654300" cy="1992113"/>
            <a:chOff x="9648712" y="218015"/>
            <a:chExt cx="2654300" cy="199211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35" name="Picture 4" descr="http://marketing.mst.edu/media/universityadvancement/communications/images/logos/logo/MissouriSTlogo-whiteoutline-web.pn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66225" y="218015"/>
              <a:ext cx="1819275" cy="1495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TextBox 35"/>
            <p:cNvSpPr txBox="1"/>
            <p:nvPr userDrawn="1"/>
          </p:nvSpPr>
          <p:spPr>
            <a:xfrm>
              <a:off x="9648712" y="1686908"/>
              <a:ext cx="2654300" cy="5232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  <a:latin typeface="Georgia" panose="02040502050405020303" pitchFamily="18" charset="0"/>
                </a:rPr>
                <a:t>Physics</a:t>
              </a:r>
              <a:endParaRPr lang="en-US" sz="2800" dirty="0">
                <a:solidFill>
                  <a:schemeClr val="bg1"/>
                </a:solidFill>
                <a:latin typeface="Georgia" panose="02040502050405020303" pitchFamily="18" charset="0"/>
              </a:endParaRPr>
            </a:p>
          </p:txBody>
        </p:sp>
        <p:cxnSp>
          <p:nvCxnSpPr>
            <p:cNvPr id="37" name="Straight Connector 36"/>
            <p:cNvCxnSpPr/>
            <p:nvPr userDrawn="1"/>
          </p:nvCxnSpPr>
          <p:spPr>
            <a:xfrm flipV="1">
              <a:off x="10355612" y="2206045"/>
              <a:ext cx="1222142" cy="174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 flipV="1">
              <a:off x="10355612" y="1705386"/>
              <a:ext cx="1222142" cy="174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E5: Snell’s Law</a:t>
            </a:r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5070" y="6422362"/>
            <a:ext cx="13272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E5: Snell’s Law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5070" y="6422362"/>
            <a:ext cx="13272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E5: Snell’s Law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5070" y="6422362"/>
            <a:ext cx="13272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E5: Snell’s Law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5070" y="6422362"/>
            <a:ext cx="13272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E5: Snell’s Law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5070" y="6422362"/>
            <a:ext cx="13272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E5: Snell’s Law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5070" y="6422362"/>
            <a:ext cx="13272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E5: Snell’s Law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5070" y="6422362"/>
            <a:ext cx="13272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E5: Snell’s Law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5070" y="6422362"/>
            <a:ext cx="13272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E5: Snell’s Law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5070" y="6422362"/>
            <a:ext cx="13272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E5: Snell’s Law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5070" y="6422362"/>
            <a:ext cx="13272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E5: Snell’s Law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5070" y="6422362"/>
            <a:ext cx="13272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E5: Snell’s Law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05070" y="6422362"/>
            <a:ext cx="13272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E5: Snell’s Law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5070" y="6422362"/>
            <a:ext cx="13272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E5: Snell’s Law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5070" y="6422362"/>
            <a:ext cx="13272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E5: Snell’s Law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5070" y="6422362"/>
            <a:ext cx="13272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E5: Snell’s Law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5070" y="6422362"/>
            <a:ext cx="13272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E5: Snell’s Law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5070" y="6422362"/>
            <a:ext cx="13272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  <p:grpSp>
        <p:nvGrpSpPr>
          <p:cNvPr id="1034" name="Group 1033"/>
          <p:cNvGrpSpPr/>
          <p:nvPr userDrawn="1"/>
        </p:nvGrpSpPr>
        <p:grpSpPr>
          <a:xfrm>
            <a:off x="9648712" y="218015"/>
            <a:ext cx="2654300" cy="1992113"/>
            <a:chOff x="9648712" y="218015"/>
            <a:chExt cx="2654300" cy="199211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028" name="Picture 4" descr="http://marketing.mst.edu/media/universityadvancement/communications/images/logos/logo/MissouriSTlogo-whiteoutline-web.png"/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66225" y="218015"/>
              <a:ext cx="1819275" cy="1495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 userDrawn="1"/>
          </p:nvSpPr>
          <p:spPr>
            <a:xfrm>
              <a:off x="9648712" y="1686908"/>
              <a:ext cx="2654300" cy="5232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  <a:latin typeface="Georgia" panose="02040502050405020303" pitchFamily="18" charset="0"/>
                </a:rPr>
                <a:t>Physics</a:t>
              </a:r>
              <a:endParaRPr lang="en-US" sz="2800" dirty="0">
                <a:solidFill>
                  <a:schemeClr val="bg1"/>
                </a:solidFill>
                <a:latin typeface="Georgia" panose="02040502050405020303" pitchFamily="18" charset="0"/>
              </a:endParaRPr>
            </a:p>
          </p:txBody>
        </p:sp>
        <p:cxnSp>
          <p:nvCxnSpPr>
            <p:cNvPr id="31" name="Straight Connector 30"/>
            <p:cNvCxnSpPr/>
            <p:nvPr userDrawn="1"/>
          </p:nvCxnSpPr>
          <p:spPr>
            <a:xfrm flipV="1">
              <a:off x="10355612" y="2206045"/>
              <a:ext cx="1222142" cy="174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 flipV="1">
              <a:off x="10355612" y="1705386"/>
              <a:ext cx="1222142" cy="174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mtClean="0"/>
              <a:t>Snell’s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MS&amp;T Physics 2135, Lab E5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28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Verify Snell’s Law using a prism.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Note: As you approach the critical angle, you may see the refracted ray spread and separate into a spectrum. This is called dispersion, and it is unavoidable. You will need to make a judgment call in measuring </a:t>
            </a:r>
            <a:r>
              <a:rPr lang="el-GR" i="1" dirty="0" smtClean="0"/>
              <a:t>θ</a:t>
            </a:r>
            <a:r>
              <a:rPr lang="en-US" i="1" baseline="-25000" dirty="0" smtClean="0"/>
              <a:t>C</a:t>
            </a:r>
            <a:r>
              <a:rPr lang="en-US" dirty="0" smtClean="0"/>
              <a:t>.  You should justify your decision in the error analysis section of your conclusions.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MS&amp;T Physics 2135, Lab E5: Snell’s Law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2</a:t>
            </a:fld>
            <a:r>
              <a:rPr lang="en-US" dirty="0" smtClean="0"/>
              <a:t>/6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54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Snell’s Law: Low n to High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279900"/>
            <a:ext cx="8596668" cy="1761462"/>
          </a:xfrm>
        </p:spPr>
        <p:txBody>
          <a:bodyPr/>
          <a:lstStyle/>
          <a:p>
            <a:r>
              <a:rPr lang="en-US" dirty="0" smtClean="0"/>
              <a:t>When light passes from a low index of refraction into a higher one, it refracts toward a line normal to the surface of the interface.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Here, </a:t>
            </a:r>
            <a:r>
              <a:rPr lang="en-US" dirty="0" smtClean="0"/>
              <a:t>the light passes from air into the prism at the flat interface.</a:t>
            </a:r>
          </a:p>
          <a:p>
            <a:r>
              <a:rPr lang="en-US" dirty="0" smtClean="0"/>
              <a:t>Note the lack of refraction at the curved interface. This is the subject of the first analysis question.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MS&amp;T Physics 2135, Lab E5: Snell’s Law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3</a:t>
            </a:fld>
            <a:r>
              <a:rPr lang="en-US" dirty="0" smtClean="0"/>
              <a:t>/6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7" t="28704" r="14166" b="29815"/>
          <a:stretch/>
        </p:blipFill>
        <p:spPr>
          <a:xfrm>
            <a:off x="1638300" y="1422400"/>
            <a:ext cx="66675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79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Snell’s Law: High n to Low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267200"/>
            <a:ext cx="8596668" cy="1774162"/>
          </a:xfrm>
        </p:spPr>
        <p:txBody>
          <a:bodyPr/>
          <a:lstStyle/>
          <a:p>
            <a:r>
              <a:rPr lang="en-US" dirty="0" smtClean="0"/>
              <a:t>When light passes from a high index of refraction into a lower one, it refracts away from the normal.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Here, </a:t>
            </a:r>
            <a:r>
              <a:rPr lang="en-US" dirty="0" smtClean="0"/>
              <a:t>the light passes from </a:t>
            </a:r>
            <a:r>
              <a:rPr lang="en-US" dirty="0"/>
              <a:t>the prism </a:t>
            </a:r>
            <a:r>
              <a:rPr lang="en-US" dirty="0" smtClean="0"/>
              <a:t>into </a:t>
            </a:r>
            <a:r>
              <a:rPr lang="en-US" dirty="0"/>
              <a:t>air </a:t>
            </a:r>
            <a:r>
              <a:rPr lang="en-US" dirty="0" smtClean="0"/>
              <a:t>at the flat interface.</a:t>
            </a:r>
          </a:p>
          <a:p>
            <a:r>
              <a:rPr lang="en-US" dirty="0" smtClean="0"/>
              <a:t>Note the reflected ray, and </a:t>
            </a:r>
            <a:r>
              <a:rPr lang="en-US" dirty="0" smtClean="0"/>
              <a:t>the dispersion </a:t>
            </a:r>
            <a:r>
              <a:rPr lang="en-US" dirty="0" smtClean="0"/>
              <a:t>in the refracted ray.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MS&amp;T Physics 2135, Lab E5: Snell’s Law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4</a:t>
            </a:fld>
            <a:r>
              <a:rPr lang="en-US" dirty="0" smtClean="0"/>
              <a:t>/6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62" t="27963" r="11421" b="30556"/>
          <a:stretch/>
        </p:blipFill>
        <p:spPr>
          <a:xfrm>
            <a:off x="1638300" y="1422400"/>
            <a:ext cx="66675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66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Internal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267200"/>
            <a:ext cx="8596668" cy="1774162"/>
          </a:xfrm>
        </p:spPr>
        <p:txBody>
          <a:bodyPr/>
          <a:lstStyle/>
          <a:p>
            <a:r>
              <a:rPr lang="en-US" dirty="0" smtClean="0"/>
              <a:t>If we increase the incident angle past </a:t>
            </a:r>
            <a:r>
              <a:rPr lang="el-GR" i="1" dirty="0" smtClean="0"/>
              <a:t>θ</a:t>
            </a:r>
            <a:r>
              <a:rPr lang="en-US" i="1" baseline="-25000" dirty="0" smtClean="0"/>
              <a:t>C</a:t>
            </a:r>
            <a:r>
              <a:rPr lang="en-US" dirty="0" smtClean="0"/>
              <a:t> as </a:t>
            </a:r>
            <a:r>
              <a:rPr lang="en-US" dirty="0" smtClean="0">
                <a:solidFill>
                  <a:schemeClr val="tx2"/>
                </a:solidFill>
              </a:rPr>
              <a:t>seen here, the </a:t>
            </a:r>
            <a:r>
              <a:rPr lang="en-US" dirty="0" smtClean="0">
                <a:solidFill>
                  <a:schemeClr val="tx2"/>
                </a:solidFill>
              </a:rPr>
              <a:t>refracted </a:t>
            </a:r>
            <a:r>
              <a:rPr lang="en-US" dirty="0" smtClean="0"/>
              <a:t>ray disappears entirely.</a:t>
            </a:r>
          </a:p>
          <a:p>
            <a:r>
              <a:rPr lang="en-US" dirty="0" smtClean="0"/>
              <a:t>Thus, all incident light is reflected from the interface back into the prism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Note: </a:t>
            </a:r>
            <a:r>
              <a:rPr lang="en-US" dirty="0" smtClean="0"/>
              <a:t>Be careful as you rotate the ray table; it’s fairly easy to inadvertently knock it out of alignment, as seen in this image.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MS&amp;T Physics 2135, Lab E5: Snell’s Law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5</a:t>
            </a:fld>
            <a:r>
              <a:rPr lang="en-US" dirty="0" smtClean="0"/>
              <a:t>/6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3" t="32464" r="9931" b="26055"/>
          <a:stretch/>
        </p:blipFill>
        <p:spPr>
          <a:xfrm>
            <a:off x="1638300" y="1422400"/>
            <a:ext cx="66675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59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index of refraction of most known materials is greater than one. If you find n&lt;1, you most likely have your angles reversed.</a:t>
            </a:r>
          </a:p>
          <a:p>
            <a:r>
              <a:rPr lang="en-US" dirty="0" smtClean="0"/>
              <a:t>Remember from Physics 1135 that “error” in the sense used </a:t>
            </a:r>
            <a:r>
              <a:rPr lang="en-US" dirty="0" smtClean="0"/>
              <a:t>in today’s lab </a:t>
            </a:r>
            <a:r>
              <a:rPr lang="en-US" dirty="0" smtClean="0"/>
              <a:t>really means “uncertainty”. </a:t>
            </a:r>
          </a:p>
          <a:p>
            <a:r>
              <a:rPr lang="en-US" dirty="0" smtClean="0"/>
              <a:t>In the case of measuring a length with a </a:t>
            </a:r>
            <a:r>
              <a:rPr lang="en-US" dirty="0" err="1" smtClean="0"/>
              <a:t>meterstick</a:t>
            </a:r>
            <a:r>
              <a:rPr lang="en-US" dirty="0" smtClean="0"/>
              <a:t>, the smallest marked increment is 1mm, so </a:t>
            </a:r>
            <a:r>
              <a:rPr lang="el-GR" i="1" dirty="0" smtClean="0"/>
              <a:t>Δ</a:t>
            </a:r>
            <a:r>
              <a:rPr lang="en-US" i="1" dirty="0" smtClean="0"/>
              <a:t>l</a:t>
            </a:r>
            <a:r>
              <a:rPr lang="en-US" dirty="0" smtClean="0"/>
              <a:t> = 1mm for a </a:t>
            </a:r>
            <a:r>
              <a:rPr lang="en-US" dirty="0" err="1" smtClean="0"/>
              <a:t>meterstick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Similarly, </a:t>
            </a:r>
            <a:r>
              <a:rPr lang="el-GR" i="1" dirty="0" smtClean="0"/>
              <a:t>Δθ</a:t>
            </a:r>
            <a:r>
              <a:rPr lang="en-US" dirty="0" smtClean="0"/>
              <a:t> here is just an estimate of how accurately you can measure </a:t>
            </a:r>
            <a:r>
              <a:rPr lang="el-GR" i="1" dirty="0" smtClean="0"/>
              <a:t>θ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 calculating </a:t>
            </a:r>
            <a:r>
              <a:rPr lang="el-GR" i="1" dirty="0" smtClean="0"/>
              <a:t>Δ</a:t>
            </a:r>
            <a:r>
              <a:rPr lang="en-US" i="1" dirty="0" smtClean="0"/>
              <a:t>n</a:t>
            </a:r>
            <a:r>
              <a:rPr lang="en-US" dirty="0" smtClean="0"/>
              <a:t>, you must </a:t>
            </a:r>
            <a:r>
              <a:rPr lang="en-US" dirty="0" smtClean="0"/>
              <a:t>express </a:t>
            </a:r>
            <a:r>
              <a:rPr lang="el-GR" i="1" dirty="0" smtClean="0"/>
              <a:t>Δθ</a:t>
            </a:r>
            <a:r>
              <a:rPr lang="en-US" i="1" dirty="0" smtClean="0"/>
              <a:t> </a:t>
            </a:r>
            <a:r>
              <a:rPr lang="en-US" dirty="0" smtClean="0"/>
              <a:t>in radians.  Otherwise, you significantly overestimate </a:t>
            </a:r>
            <a:r>
              <a:rPr lang="en-US" dirty="0" smtClean="0"/>
              <a:t>the error in your determined 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The sign of </a:t>
            </a:r>
            <a:r>
              <a:rPr lang="el-GR" i="1" dirty="0" smtClean="0"/>
              <a:t>Δ</a:t>
            </a:r>
            <a:r>
              <a:rPr lang="en-US" i="1" dirty="0" smtClean="0"/>
              <a:t>n</a:t>
            </a:r>
            <a:r>
              <a:rPr lang="en-US" dirty="0" smtClean="0"/>
              <a:t> is not terribly meaningful; take the absolute value if you like.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MS&amp;T Physics 2135, Lab E5: Snell’s Law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6</a:t>
            </a:fld>
            <a:r>
              <a:rPr lang="en-US" dirty="0" smtClean="0"/>
              <a:t>/6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06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457</Words>
  <Application>Microsoft Office PowerPoint</Application>
  <PresentationFormat>Widescreen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Georgia</vt:lpstr>
      <vt:lpstr>Trebuchet MS</vt:lpstr>
      <vt:lpstr>Wingdings 3</vt:lpstr>
      <vt:lpstr>Facet</vt:lpstr>
      <vt:lpstr>Snell’s Law</vt:lpstr>
      <vt:lpstr>Objectives</vt:lpstr>
      <vt:lpstr>Snell’s Law: Low n to High n</vt:lpstr>
      <vt:lpstr>Snell’s Law: High n to Low n</vt:lpstr>
      <vt:lpstr>Total Internal Reflection</vt:lpstr>
      <vt:lpstr>Notes on Analysis</vt:lpstr>
    </vt:vector>
  </TitlesOfParts>
  <Company>Missouri University of Science and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Upshaw, Adam Kelly</dc:creator>
  <cp:lastModifiedBy>Upshaw, Adam Kelly</cp:lastModifiedBy>
  <cp:revision>20</cp:revision>
  <dcterms:created xsi:type="dcterms:W3CDTF">2015-12-03T20:43:21Z</dcterms:created>
  <dcterms:modified xsi:type="dcterms:W3CDTF">2015-12-21T22:00:54Z</dcterms:modified>
</cp:coreProperties>
</file>