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02"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188B05-4E3B-4813-A9AA-F4616AE74407}" type="datetimeFigureOut">
              <a:rPr lang="en-US" smtClean="0"/>
              <a:t>12/21/2015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BCF57D-0D72-481B-9917-4E08AE064E26}" type="slidenum">
              <a:rPr lang="en-US" smtClean="0"/>
              <a:t>‹#›</a:t>
            </a:fld>
            <a:endParaRPr lang="en-US"/>
          </a:p>
        </p:txBody>
      </p:sp>
    </p:spTree>
    <p:extLst>
      <p:ext uri="{BB962C8B-B14F-4D97-AF65-F5344CB8AC3E}">
        <p14:creationId xmlns:p14="http://schemas.microsoft.com/office/powerpoint/2010/main" val="58113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BCF57D-0D72-481B-9917-4E08AE064E26}" type="slidenum">
              <a:rPr lang="en-US" smtClean="0"/>
              <a:t>1</a:t>
            </a:fld>
            <a:endParaRPr lang="en-US"/>
          </a:p>
        </p:txBody>
      </p:sp>
    </p:spTree>
    <p:extLst>
      <p:ext uri="{BB962C8B-B14F-4D97-AF65-F5344CB8AC3E}">
        <p14:creationId xmlns:p14="http://schemas.microsoft.com/office/powerpoint/2010/main" val="41090162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normAutofit/>
          </a:bodyPr>
          <a:lstStyle>
            <a:lvl1pPr marL="0" indent="0" algn="r">
              <a:buNone/>
              <a:defRPr sz="24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grpSp>
        <p:nvGrpSpPr>
          <p:cNvPr id="34" name="Group 33"/>
          <p:cNvGrpSpPr/>
          <p:nvPr userDrawn="1"/>
        </p:nvGrpSpPr>
        <p:grpSpPr>
          <a:xfrm>
            <a:off x="9648712" y="218015"/>
            <a:ext cx="2654300" cy="1992113"/>
            <a:chOff x="9648712" y="218015"/>
            <a:chExt cx="2654300" cy="1992113"/>
          </a:xfrm>
          <a:effectLst>
            <a:outerShdw blurRad="50800" dist="38100" dir="2700000" algn="tl" rotWithShape="0">
              <a:prstClr val="black">
                <a:alpha val="40000"/>
              </a:prstClr>
            </a:outerShdw>
          </a:effectLst>
        </p:grpSpPr>
        <p:pic>
          <p:nvPicPr>
            <p:cNvPr id="35" name="Picture 4" descr="http://marketing.mst.edu/media/universityadvancement/communications/images/logos/logo/MissouriSTlogo-whiteoutline-web.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066225" y="218015"/>
              <a:ext cx="1819275" cy="1495426"/>
            </a:xfrm>
            <a:prstGeom prst="rect">
              <a:avLst/>
            </a:prstGeom>
            <a:noFill/>
            <a:extLst>
              <a:ext uri="{909E8E84-426E-40DD-AFC4-6F175D3DCCD1}">
                <a14:hiddenFill xmlns:a14="http://schemas.microsoft.com/office/drawing/2010/main">
                  <a:solidFill>
                    <a:srgbClr val="FFFFFF"/>
                  </a:solidFill>
                </a14:hiddenFill>
              </a:ext>
            </a:extLst>
          </p:spPr>
        </p:pic>
        <p:sp>
          <p:nvSpPr>
            <p:cNvPr id="36" name="TextBox 35"/>
            <p:cNvSpPr txBox="1"/>
            <p:nvPr userDrawn="1"/>
          </p:nvSpPr>
          <p:spPr>
            <a:xfrm>
              <a:off x="9648712" y="1686908"/>
              <a:ext cx="2654300" cy="52322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800" dirty="0" smtClean="0">
                  <a:solidFill>
                    <a:schemeClr val="bg1"/>
                  </a:solidFill>
                  <a:latin typeface="Georgia" panose="02040502050405020303" pitchFamily="18" charset="0"/>
                </a:rPr>
                <a:t>Physics</a:t>
              </a:r>
              <a:endParaRPr lang="en-US" sz="2800" dirty="0">
                <a:solidFill>
                  <a:schemeClr val="bg1"/>
                </a:solidFill>
                <a:latin typeface="Georgia" panose="02040502050405020303" pitchFamily="18" charset="0"/>
              </a:endParaRPr>
            </a:p>
          </p:txBody>
        </p:sp>
        <p:cxnSp>
          <p:nvCxnSpPr>
            <p:cNvPr id="37" name="Straight Connector 36"/>
            <p:cNvCxnSpPr/>
            <p:nvPr userDrawn="1"/>
          </p:nvCxnSpPr>
          <p:spPr>
            <a:xfrm flipV="1">
              <a:off x="10355612" y="2206045"/>
              <a:ext cx="1222142" cy="174"/>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a:xfrm flipV="1">
              <a:off x="10355612" y="1705386"/>
              <a:ext cx="1222142" cy="174"/>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22"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E4: Current Balance</a:t>
            </a:r>
            <a:endParaRPr lang="en-US" dirty="0"/>
          </a:p>
        </p:txBody>
      </p:sp>
      <p:sp>
        <p:nvSpPr>
          <p:cNvPr id="23" name="Slide Number Placeholder 5"/>
          <p:cNvSpPr>
            <a:spLocks noGrp="1"/>
          </p:cNvSpPr>
          <p:nvPr>
            <p:ph type="sldNum" sz="quarter" idx="4"/>
          </p:nvPr>
        </p:nvSpPr>
        <p:spPr>
          <a:xfrm>
            <a:off x="7425266" y="6422362"/>
            <a:ext cx="1607098"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E4: Current Balance</a:t>
            </a:r>
            <a:endParaRPr lang="en-US" dirty="0"/>
          </a:p>
        </p:txBody>
      </p:sp>
      <p:sp>
        <p:nvSpPr>
          <p:cNvPr id="8" name="Slide Number Placeholder 5"/>
          <p:cNvSpPr>
            <a:spLocks noGrp="1"/>
          </p:cNvSpPr>
          <p:nvPr>
            <p:ph type="sldNum" sz="quarter" idx="4"/>
          </p:nvPr>
        </p:nvSpPr>
        <p:spPr>
          <a:xfrm>
            <a:off x="7425266" y="6422362"/>
            <a:ext cx="1607098"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
        <p:nvSpPr>
          <p:cNvPr id="9"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E4: Current Balance</a:t>
            </a:r>
            <a:endParaRPr lang="en-US" dirty="0"/>
          </a:p>
        </p:txBody>
      </p:sp>
      <p:sp>
        <p:nvSpPr>
          <p:cNvPr id="10" name="Slide Number Placeholder 5"/>
          <p:cNvSpPr>
            <a:spLocks noGrp="1"/>
          </p:cNvSpPr>
          <p:nvPr>
            <p:ph type="sldNum" sz="quarter" idx="4"/>
          </p:nvPr>
        </p:nvSpPr>
        <p:spPr>
          <a:xfrm>
            <a:off x="7425266" y="6422362"/>
            <a:ext cx="1607098"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E4: Current Balance</a:t>
            </a:r>
            <a:endParaRPr lang="en-US" dirty="0"/>
          </a:p>
        </p:txBody>
      </p:sp>
      <p:sp>
        <p:nvSpPr>
          <p:cNvPr id="8" name="Slide Number Placeholder 5"/>
          <p:cNvSpPr>
            <a:spLocks noGrp="1"/>
          </p:cNvSpPr>
          <p:nvPr>
            <p:ph type="sldNum" sz="quarter" idx="4"/>
          </p:nvPr>
        </p:nvSpPr>
        <p:spPr>
          <a:xfrm>
            <a:off x="7425266" y="6422362"/>
            <a:ext cx="1607098"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9"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E4: Current Balance</a:t>
            </a:r>
            <a:endParaRPr lang="en-US" dirty="0"/>
          </a:p>
        </p:txBody>
      </p:sp>
      <p:sp>
        <p:nvSpPr>
          <p:cNvPr id="10" name="Slide Number Placeholder 5"/>
          <p:cNvSpPr>
            <a:spLocks noGrp="1"/>
          </p:cNvSpPr>
          <p:nvPr>
            <p:ph type="sldNum" sz="quarter" idx="4"/>
          </p:nvPr>
        </p:nvSpPr>
        <p:spPr>
          <a:xfrm>
            <a:off x="7425266" y="6422362"/>
            <a:ext cx="1607098"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E4: Current Balance</a:t>
            </a:r>
            <a:endParaRPr lang="en-US" dirty="0"/>
          </a:p>
        </p:txBody>
      </p:sp>
      <p:sp>
        <p:nvSpPr>
          <p:cNvPr id="8" name="Slide Number Placeholder 5"/>
          <p:cNvSpPr>
            <a:spLocks noGrp="1"/>
          </p:cNvSpPr>
          <p:nvPr>
            <p:ph type="sldNum" sz="quarter" idx="4"/>
          </p:nvPr>
        </p:nvSpPr>
        <p:spPr>
          <a:xfrm>
            <a:off x="7425266" y="6422362"/>
            <a:ext cx="1607098"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E4: Current Balance</a:t>
            </a:r>
            <a:endParaRPr lang="en-US" dirty="0"/>
          </a:p>
        </p:txBody>
      </p:sp>
      <p:sp>
        <p:nvSpPr>
          <p:cNvPr id="8" name="Slide Number Placeholder 5"/>
          <p:cNvSpPr>
            <a:spLocks noGrp="1"/>
          </p:cNvSpPr>
          <p:nvPr>
            <p:ph type="sldNum" sz="quarter" idx="4"/>
          </p:nvPr>
        </p:nvSpPr>
        <p:spPr>
          <a:xfrm>
            <a:off x="7425266" y="6422362"/>
            <a:ext cx="1607098"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E4: Current Balance</a:t>
            </a:r>
            <a:endParaRPr lang="en-US" dirty="0"/>
          </a:p>
        </p:txBody>
      </p:sp>
      <p:sp>
        <p:nvSpPr>
          <p:cNvPr id="8" name="Slide Number Placeholder 5"/>
          <p:cNvSpPr>
            <a:spLocks noGrp="1"/>
          </p:cNvSpPr>
          <p:nvPr>
            <p:ph type="sldNum" sz="quarter" idx="4"/>
          </p:nvPr>
        </p:nvSpPr>
        <p:spPr>
          <a:xfrm>
            <a:off x="7425266" y="6422362"/>
            <a:ext cx="1607098"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E4: Current Balance</a:t>
            </a:r>
            <a:endParaRPr lang="en-US" dirty="0"/>
          </a:p>
        </p:txBody>
      </p:sp>
      <p:sp>
        <p:nvSpPr>
          <p:cNvPr id="8" name="Slide Number Placeholder 5"/>
          <p:cNvSpPr>
            <a:spLocks noGrp="1"/>
          </p:cNvSpPr>
          <p:nvPr>
            <p:ph type="sldNum" sz="quarter" idx="4"/>
          </p:nvPr>
        </p:nvSpPr>
        <p:spPr>
          <a:xfrm>
            <a:off x="7425266" y="6422362"/>
            <a:ext cx="1607098"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E4: Current Balance</a:t>
            </a:r>
            <a:endParaRPr lang="en-US" dirty="0"/>
          </a:p>
        </p:txBody>
      </p:sp>
      <p:sp>
        <p:nvSpPr>
          <p:cNvPr id="8" name="Slide Number Placeholder 5"/>
          <p:cNvSpPr>
            <a:spLocks noGrp="1"/>
          </p:cNvSpPr>
          <p:nvPr>
            <p:ph type="sldNum" sz="quarter" idx="4"/>
          </p:nvPr>
        </p:nvSpPr>
        <p:spPr>
          <a:xfrm>
            <a:off x="7425266" y="6422362"/>
            <a:ext cx="1607098"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E4: Current Balance</a:t>
            </a:r>
            <a:endParaRPr lang="en-US" dirty="0"/>
          </a:p>
        </p:txBody>
      </p:sp>
      <p:sp>
        <p:nvSpPr>
          <p:cNvPr id="9" name="Slide Number Placeholder 5"/>
          <p:cNvSpPr>
            <a:spLocks noGrp="1"/>
          </p:cNvSpPr>
          <p:nvPr>
            <p:ph type="sldNum" sz="quarter" idx="4"/>
          </p:nvPr>
        </p:nvSpPr>
        <p:spPr>
          <a:xfrm>
            <a:off x="7425266" y="6422362"/>
            <a:ext cx="1607098"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0"/>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E4: Current Balance</a:t>
            </a:r>
            <a:endParaRPr lang="en-US" dirty="0"/>
          </a:p>
        </p:txBody>
      </p:sp>
      <p:sp>
        <p:nvSpPr>
          <p:cNvPr id="11" name="Slide Number Placeholder 5"/>
          <p:cNvSpPr>
            <a:spLocks noGrp="1"/>
          </p:cNvSpPr>
          <p:nvPr>
            <p:ph type="sldNum" sz="quarter" idx="11"/>
          </p:nvPr>
        </p:nvSpPr>
        <p:spPr>
          <a:xfrm>
            <a:off x="7425266" y="6422362"/>
            <a:ext cx="1607098"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6"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E4: Current Balance</a:t>
            </a:r>
            <a:endParaRPr lang="en-US" dirty="0"/>
          </a:p>
        </p:txBody>
      </p:sp>
      <p:sp>
        <p:nvSpPr>
          <p:cNvPr id="7" name="Slide Number Placeholder 5"/>
          <p:cNvSpPr>
            <a:spLocks noGrp="1"/>
          </p:cNvSpPr>
          <p:nvPr>
            <p:ph type="sldNum" sz="quarter" idx="4"/>
          </p:nvPr>
        </p:nvSpPr>
        <p:spPr>
          <a:xfrm>
            <a:off x="7425266" y="6422362"/>
            <a:ext cx="1607098"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E4: Current Balance</a:t>
            </a:r>
            <a:endParaRPr lang="en-US" dirty="0"/>
          </a:p>
        </p:txBody>
      </p:sp>
      <p:sp>
        <p:nvSpPr>
          <p:cNvPr id="6" name="Slide Number Placeholder 5"/>
          <p:cNvSpPr>
            <a:spLocks noGrp="1"/>
          </p:cNvSpPr>
          <p:nvPr>
            <p:ph type="sldNum" sz="quarter" idx="4"/>
          </p:nvPr>
        </p:nvSpPr>
        <p:spPr>
          <a:xfrm>
            <a:off x="7425266" y="6422362"/>
            <a:ext cx="1607098"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8"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E4: Current Balance</a:t>
            </a:r>
            <a:endParaRPr lang="en-US" dirty="0"/>
          </a:p>
        </p:txBody>
      </p:sp>
      <p:sp>
        <p:nvSpPr>
          <p:cNvPr id="9" name="Slide Number Placeholder 5"/>
          <p:cNvSpPr>
            <a:spLocks noGrp="1"/>
          </p:cNvSpPr>
          <p:nvPr>
            <p:ph type="sldNum" sz="quarter" idx="4"/>
          </p:nvPr>
        </p:nvSpPr>
        <p:spPr>
          <a:xfrm>
            <a:off x="7425266" y="6422362"/>
            <a:ext cx="1607098"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E4: Current Balance</a:t>
            </a:r>
            <a:endParaRPr lang="en-US" dirty="0"/>
          </a:p>
        </p:txBody>
      </p:sp>
      <p:sp>
        <p:nvSpPr>
          <p:cNvPr id="9" name="Slide Number Placeholder 5"/>
          <p:cNvSpPr>
            <a:spLocks noGrp="1"/>
          </p:cNvSpPr>
          <p:nvPr>
            <p:ph type="sldNum" sz="quarter" idx="4"/>
          </p:nvPr>
        </p:nvSpPr>
        <p:spPr>
          <a:xfrm>
            <a:off x="7425266" y="6422362"/>
            <a:ext cx="1607098"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E4: Current Balance</a:t>
            </a:r>
            <a:endParaRPr lang="en-US" dirty="0"/>
          </a:p>
        </p:txBody>
      </p:sp>
      <p:sp>
        <p:nvSpPr>
          <p:cNvPr id="6" name="Slide Number Placeholder 5"/>
          <p:cNvSpPr>
            <a:spLocks noGrp="1"/>
          </p:cNvSpPr>
          <p:nvPr>
            <p:ph type="sldNum" sz="quarter" idx="4"/>
          </p:nvPr>
        </p:nvSpPr>
        <p:spPr>
          <a:xfrm>
            <a:off x="7425266" y="6422362"/>
            <a:ext cx="1607098"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grpSp>
        <p:nvGrpSpPr>
          <p:cNvPr id="1034" name="Group 1033"/>
          <p:cNvGrpSpPr/>
          <p:nvPr userDrawn="1"/>
        </p:nvGrpSpPr>
        <p:grpSpPr>
          <a:xfrm>
            <a:off x="9648712" y="218015"/>
            <a:ext cx="2654300" cy="1992113"/>
            <a:chOff x="9648712" y="218015"/>
            <a:chExt cx="2654300" cy="1992113"/>
          </a:xfrm>
          <a:effectLst>
            <a:outerShdw blurRad="50800" dist="38100" dir="2700000" algn="tl" rotWithShape="0">
              <a:prstClr val="black">
                <a:alpha val="40000"/>
              </a:prstClr>
            </a:outerShdw>
          </a:effectLst>
        </p:grpSpPr>
        <p:pic>
          <p:nvPicPr>
            <p:cNvPr id="1028" name="Picture 4" descr="http://marketing.mst.edu/media/universityadvancement/communications/images/logos/logo/MissouriSTlogo-whiteoutline-web.png"/>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10066225" y="218015"/>
              <a:ext cx="1819275" cy="1495426"/>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userDrawn="1"/>
          </p:nvSpPr>
          <p:spPr>
            <a:xfrm>
              <a:off x="9648712" y="1686908"/>
              <a:ext cx="2654300" cy="52322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800" dirty="0" smtClean="0">
                  <a:solidFill>
                    <a:schemeClr val="bg1"/>
                  </a:solidFill>
                  <a:latin typeface="Georgia" panose="02040502050405020303" pitchFamily="18" charset="0"/>
                </a:rPr>
                <a:t>Physics</a:t>
              </a:r>
              <a:endParaRPr lang="en-US" sz="2800" dirty="0">
                <a:solidFill>
                  <a:schemeClr val="bg1"/>
                </a:solidFill>
                <a:latin typeface="Georgia" panose="02040502050405020303" pitchFamily="18" charset="0"/>
              </a:endParaRPr>
            </a:p>
          </p:txBody>
        </p:sp>
        <p:cxnSp>
          <p:nvCxnSpPr>
            <p:cNvPr id="31" name="Straight Connector 30"/>
            <p:cNvCxnSpPr/>
            <p:nvPr userDrawn="1"/>
          </p:nvCxnSpPr>
          <p:spPr>
            <a:xfrm flipV="1">
              <a:off x="10355612" y="2206045"/>
              <a:ext cx="1222142" cy="174"/>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a:xfrm flipV="1">
              <a:off x="10355612" y="1705386"/>
              <a:ext cx="1222142" cy="174"/>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Current Balance</a:t>
            </a:r>
            <a:endParaRPr lang="en-US" dirty="0"/>
          </a:p>
        </p:txBody>
      </p:sp>
      <p:sp>
        <p:nvSpPr>
          <p:cNvPr id="3" name="Subtitle 2"/>
          <p:cNvSpPr>
            <a:spLocks noGrp="1"/>
          </p:cNvSpPr>
          <p:nvPr>
            <p:ph type="subTitle" idx="1"/>
          </p:nvPr>
        </p:nvSpPr>
        <p:spPr/>
        <p:txBody>
          <a:bodyPr/>
          <a:lstStyle/>
          <a:p>
            <a:pPr algn="ctr"/>
            <a:r>
              <a:rPr lang="en-US" dirty="0" smtClean="0"/>
              <a:t>MS&amp;T Physics 2135, Lab E4</a:t>
            </a:r>
            <a:endParaRPr lang="en-US" dirty="0"/>
          </a:p>
        </p:txBody>
      </p:sp>
    </p:spTree>
    <p:extLst>
      <p:ext uri="{BB962C8B-B14F-4D97-AF65-F5344CB8AC3E}">
        <p14:creationId xmlns:p14="http://schemas.microsoft.com/office/powerpoint/2010/main" val="2006289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Use a current balance to determine the magnitude and direction of the force between two parallel current-carrying wires.</a:t>
            </a:r>
          </a:p>
          <a:p>
            <a:r>
              <a:rPr lang="en-US" dirty="0" smtClean="0"/>
              <a:t>Use your measurements to determine </a:t>
            </a:r>
            <a:r>
              <a:rPr lang="el-GR" i="1" dirty="0" smtClean="0"/>
              <a:t>μ</a:t>
            </a:r>
            <a:r>
              <a:rPr lang="en-US" i="1" baseline="-25000" dirty="0" smtClean="0"/>
              <a:t>o</a:t>
            </a:r>
            <a:r>
              <a:rPr lang="en-US" dirty="0" smtClean="0"/>
              <a:t>, the permeability of free space.</a:t>
            </a:r>
          </a:p>
          <a:p>
            <a:endParaRPr lang="en-US" dirty="0"/>
          </a:p>
          <a:p>
            <a:pPr marL="0" indent="0">
              <a:buNone/>
            </a:pPr>
            <a:r>
              <a:rPr lang="en-US" dirty="0" smtClean="0"/>
              <a:t>Question of the day: If B varies directly with I and F varies jointly with I and B, how does F vary with I?</a:t>
            </a:r>
          </a:p>
          <a:p>
            <a:pPr marL="0" indent="0">
              <a:buNone/>
            </a:pPr>
            <a:endParaRPr lang="en-US" dirty="0" smtClean="0"/>
          </a:p>
          <a:p>
            <a:pPr marL="0" indent="0">
              <a:buNone/>
            </a:pPr>
            <a:r>
              <a:rPr lang="en-US" dirty="0" smtClean="0"/>
              <a:t>Note: When plotting data, your dependent variable is x and your independent variable is y.  Fitting a linear </a:t>
            </a:r>
            <a:r>
              <a:rPr lang="en-US" dirty="0" err="1" smtClean="0"/>
              <a:t>trendline</a:t>
            </a:r>
            <a:r>
              <a:rPr lang="en-US" dirty="0" smtClean="0"/>
              <a:t> gives you y=</a:t>
            </a:r>
            <a:r>
              <a:rPr lang="en-US" dirty="0" err="1" smtClean="0"/>
              <a:t>mx+b</a:t>
            </a:r>
            <a:r>
              <a:rPr lang="en-US" dirty="0" smtClean="0"/>
              <a:t>. This allows you to compare your theoretical equation to the </a:t>
            </a:r>
            <a:r>
              <a:rPr lang="en-US" dirty="0" err="1" smtClean="0"/>
              <a:t>trendline</a:t>
            </a:r>
            <a:r>
              <a:rPr lang="en-US" dirty="0" smtClean="0"/>
              <a:t> to find an experimental value for any parameter in the equation. This is how you will find </a:t>
            </a:r>
            <a:r>
              <a:rPr lang="el-GR" i="1" dirty="0"/>
              <a:t>μ</a:t>
            </a:r>
            <a:r>
              <a:rPr lang="en-US" i="1" baseline="-25000" dirty="0" smtClean="0"/>
              <a:t>o</a:t>
            </a:r>
            <a:r>
              <a:rPr lang="en-US" i="1" dirty="0" smtClean="0"/>
              <a:t> </a:t>
            </a:r>
            <a:r>
              <a:rPr lang="en-US" dirty="0" smtClean="0"/>
              <a:t>today.</a:t>
            </a:r>
            <a:endParaRPr lang="en-US" dirty="0"/>
          </a:p>
        </p:txBody>
      </p:sp>
      <p:sp>
        <p:nvSpPr>
          <p:cNvPr id="4" name="Footer Placeholder 3"/>
          <p:cNvSpPr>
            <a:spLocks noGrp="1"/>
          </p:cNvSpPr>
          <p:nvPr>
            <p:ph type="ftr" sz="quarter" idx="3"/>
          </p:nvPr>
        </p:nvSpPr>
        <p:spPr/>
        <p:txBody>
          <a:bodyPr/>
          <a:lstStyle/>
          <a:p>
            <a:r>
              <a:rPr lang="en-US" smtClean="0"/>
              <a:t>MS&amp;T Physics 2135, Lab E4: Current Balance</a:t>
            </a:r>
            <a:endParaRPr lang="en-US" dirty="0"/>
          </a:p>
        </p:txBody>
      </p:sp>
      <p:sp>
        <p:nvSpPr>
          <p:cNvPr id="5" name="Slide Number Placeholder 4"/>
          <p:cNvSpPr>
            <a:spLocks noGrp="1"/>
          </p:cNvSpPr>
          <p:nvPr>
            <p:ph type="sldNum" sz="quarter" idx="4"/>
          </p:nvPr>
        </p:nvSpPr>
        <p:spPr/>
        <p:txBody>
          <a:bodyPr/>
          <a:lstStyle/>
          <a:p>
            <a:r>
              <a:rPr lang="en-US" dirty="0" smtClean="0"/>
              <a:t>Slide </a:t>
            </a:r>
            <a:fld id="{D57F1E4F-1CFF-5643-939E-217C01CDF565}" type="slidenum">
              <a:rPr lang="en-US" smtClean="0"/>
              <a:pPr/>
              <a:t>2</a:t>
            </a:fld>
            <a:r>
              <a:rPr lang="en-US" dirty="0" smtClean="0"/>
              <a:t>/5</a:t>
            </a:r>
            <a:endParaRPr lang="en-US" dirty="0"/>
          </a:p>
        </p:txBody>
      </p:sp>
    </p:spTree>
    <p:extLst>
      <p:ext uri="{BB962C8B-B14F-4D97-AF65-F5344CB8AC3E}">
        <p14:creationId xmlns:p14="http://schemas.microsoft.com/office/powerpoint/2010/main" val="2104621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 Used</a:t>
            </a:r>
            <a:endParaRPr lang="en-US" dirty="0"/>
          </a:p>
        </p:txBody>
      </p:sp>
      <p:sp>
        <p:nvSpPr>
          <p:cNvPr id="4" name="Footer Placeholder 3"/>
          <p:cNvSpPr>
            <a:spLocks noGrp="1"/>
          </p:cNvSpPr>
          <p:nvPr>
            <p:ph type="ftr" sz="quarter" idx="3"/>
          </p:nvPr>
        </p:nvSpPr>
        <p:spPr/>
        <p:txBody>
          <a:bodyPr/>
          <a:lstStyle/>
          <a:p>
            <a:r>
              <a:rPr lang="en-US" smtClean="0"/>
              <a:t>MS&amp;T Physics 2135, Lab E4: Current Balance</a:t>
            </a:r>
            <a:endParaRPr lang="en-US" dirty="0"/>
          </a:p>
        </p:txBody>
      </p:sp>
      <p:sp>
        <p:nvSpPr>
          <p:cNvPr id="5" name="Slide Number Placeholder 4"/>
          <p:cNvSpPr>
            <a:spLocks noGrp="1"/>
          </p:cNvSpPr>
          <p:nvPr>
            <p:ph type="sldNum" sz="quarter" idx="4"/>
          </p:nvPr>
        </p:nvSpPr>
        <p:spPr/>
        <p:txBody>
          <a:bodyPr/>
          <a:lstStyle/>
          <a:p>
            <a:r>
              <a:rPr lang="en-US" dirty="0" smtClean="0"/>
              <a:t>Slide </a:t>
            </a:r>
            <a:fld id="{D57F1E4F-1CFF-5643-939E-217C01CDF565}" type="slidenum">
              <a:rPr lang="en-US" smtClean="0"/>
              <a:pPr/>
              <a:t>3</a:t>
            </a:fld>
            <a:r>
              <a:rPr lang="en-US" dirty="0" smtClean="0"/>
              <a:t>/5</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4927" y="1370597"/>
            <a:ext cx="7781482" cy="4773028"/>
          </a:xfrm>
          <a:prstGeom prst="rect">
            <a:avLst/>
          </a:prstGeom>
        </p:spPr>
      </p:pic>
    </p:spTree>
    <p:extLst>
      <p:ext uri="{BB962C8B-B14F-4D97-AF65-F5344CB8AC3E}">
        <p14:creationId xmlns:p14="http://schemas.microsoft.com/office/powerpoint/2010/main" val="3440358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Current Balance</a:t>
            </a:r>
            <a:endParaRPr lang="en-US" dirty="0"/>
          </a:p>
        </p:txBody>
      </p:sp>
      <p:sp>
        <p:nvSpPr>
          <p:cNvPr id="3" name="Content Placeholder 2"/>
          <p:cNvSpPr>
            <a:spLocks noGrp="1"/>
          </p:cNvSpPr>
          <p:nvPr>
            <p:ph idx="1"/>
          </p:nvPr>
        </p:nvSpPr>
        <p:spPr>
          <a:xfrm>
            <a:off x="677334" y="2160589"/>
            <a:ext cx="4241555" cy="3880773"/>
          </a:xfrm>
        </p:spPr>
        <p:txBody>
          <a:bodyPr/>
          <a:lstStyle/>
          <a:p>
            <a:r>
              <a:rPr lang="en-US" dirty="0" smtClean="0"/>
              <a:t>The mirror (blue arrow) reflects the laser beam, which moves as the separation distance changes.</a:t>
            </a:r>
          </a:p>
          <a:p>
            <a:r>
              <a:rPr lang="en-US" dirty="0" smtClean="0"/>
              <a:t>Set the separation distance with the balance wheels (red arrow) or by loosening the thumb screws (green arrows) and moving the bottom wire. Turn the current off before you make any adjustments!</a:t>
            </a:r>
          </a:p>
          <a:p>
            <a:r>
              <a:rPr lang="en-US" dirty="0" smtClean="0"/>
              <a:t>Mark the zero-current position of the laser dot on the paper.</a:t>
            </a:r>
          </a:p>
          <a:p>
            <a:endParaRPr lang="en-US" dirty="0"/>
          </a:p>
        </p:txBody>
      </p:sp>
      <p:sp>
        <p:nvSpPr>
          <p:cNvPr id="4" name="Footer Placeholder 3"/>
          <p:cNvSpPr>
            <a:spLocks noGrp="1"/>
          </p:cNvSpPr>
          <p:nvPr>
            <p:ph type="ftr" sz="quarter" idx="3"/>
          </p:nvPr>
        </p:nvSpPr>
        <p:spPr/>
        <p:txBody>
          <a:bodyPr/>
          <a:lstStyle/>
          <a:p>
            <a:r>
              <a:rPr lang="en-US" smtClean="0"/>
              <a:t>MS&amp;T Physics 2135, Lab E4: Current Balance</a:t>
            </a:r>
            <a:endParaRPr lang="en-US" dirty="0"/>
          </a:p>
        </p:txBody>
      </p:sp>
      <p:sp>
        <p:nvSpPr>
          <p:cNvPr id="5" name="Slide Number Placeholder 4"/>
          <p:cNvSpPr>
            <a:spLocks noGrp="1"/>
          </p:cNvSpPr>
          <p:nvPr>
            <p:ph type="sldNum" sz="quarter" idx="4"/>
          </p:nvPr>
        </p:nvSpPr>
        <p:spPr/>
        <p:txBody>
          <a:bodyPr/>
          <a:lstStyle/>
          <a:p>
            <a:r>
              <a:rPr lang="en-US" dirty="0" smtClean="0"/>
              <a:t>Slide </a:t>
            </a:r>
            <a:fld id="{D57F1E4F-1CFF-5643-939E-217C01CDF565}" type="slidenum">
              <a:rPr lang="en-US" smtClean="0"/>
              <a:pPr/>
              <a:t>4</a:t>
            </a:fld>
            <a:r>
              <a:rPr lang="en-US" dirty="0" smtClean="0"/>
              <a:t>/5</a:t>
            </a:r>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18889" y="2160589"/>
            <a:ext cx="4355113" cy="3340100"/>
          </a:xfrm>
          <a:prstGeom prst="rect">
            <a:avLst/>
          </a:prstGeom>
        </p:spPr>
      </p:pic>
    </p:spTree>
    <p:extLst>
      <p:ext uri="{BB962C8B-B14F-4D97-AF65-F5344CB8AC3E}">
        <p14:creationId xmlns:p14="http://schemas.microsoft.com/office/powerpoint/2010/main" val="3852296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Masses</a:t>
            </a:r>
            <a:endParaRPr lang="en-US" dirty="0"/>
          </a:p>
        </p:txBody>
      </p:sp>
      <p:sp>
        <p:nvSpPr>
          <p:cNvPr id="3" name="Content Placeholder 2"/>
          <p:cNvSpPr>
            <a:spLocks noGrp="1"/>
          </p:cNvSpPr>
          <p:nvPr>
            <p:ph idx="1"/>
          </p:nvPr>
        </p:nvSpPr>
        <p:spPr>
          <a:xfrm>
            <a:off x="677333" y="2160589"/>
            <a:ext cx="4348519" cy="3880773"/>
          </a:xfrm>
        </p:spPr>
        <p:txBody>
          <a:bodyPr>
            <a:normAutofit lnSpcReduction="10000"/>
          </a:bodyPr>
          <a:lstStyle/>
          <a:p>
            <a:r>
              <a:rPr lang="en-US" dirty="0" smtClean="0"/>
              <a:t>Using the tweezers, select a mass to add to the tray. This decreases the separation distance.</a:t>
            </a:r>
          </a:p>
          <a:p>
            <a:r>
              <a:rPr lang="en-US" dirty="0" smtClean="0"/>
              <a:t>Increase the current until the dot returns to its zero-current position.</a:t>
            </a:r>
          </a:p>
          <a:p>
            <a:r>
              <a:rPr lang="en-US" dirty="0" smtClean="0"/>
              <a:t>Record the </a:t>
            </a:r>
            <a:r>
              <a:rPr lang="en-US" dirty="0" smtClean="0"/>
              <a:t>current displayed on the Power Supply. </a:t>
            </a:r>
            <a:r>
              <a:rPr lang="en-US" dirty="0" smtClean="0"/>
              <a:t>DON’T EXCEED 15A!!!!</a:t>
            </a:r>
          </a:p>
          <a:p>
            <a:r>
              <a:rPr lang="en-US" dirty="0" smtClean="0"/>
              <a:t>Repeat for several masses/distances</a:t>
            </a:r>
            <a:r>
              <a:rPr lang="en-US" dirty="0" smtClean="0"/>
              <a:t>.</a:t>
            </a:r>
          </a:p>
          <a:p>
            <a:pPr marL="0" indent="0">
              <a:buNone/>
            </a:pPr>
            <a:r>
              <a:rPr lang="en-US" sz="1600" dirty="0" smtClean="0"/>
              <a:t>Note: The lab manual directs you to calculate current from a DMM voltage measurement. This was the procedure with our old power supplies. Disregard that, and use the current indicated on the supply.</a:t>
            </a:r>
            <a:endParaRPr lang="en-US" sz="1600" dirty="0"/>
          </a:p>
        </p:txBody>
      </p:sp>
      <p:sp>
        <p:nvSpPr>
          <p:cNvPr id="4" name="Footer Placeholder 3"/>
          <p:cNvSpPr>
            <a:spLocks noGrp="1"/>
          </p:cNvSpPr>
          <p:nvPr>
            <p:ph type="ftr" sz="quarter" idx="3"/>
          </p:nvPr>
        </p:nvSpPr>
        <p:spPr/>
        <p:txBody>
          <a:bodyPr/>
          <a:lstStyle/>
          <a:p>
            <a:r>
              <a:rPr lang="en-US" smtClean="0"/>
              <a:t>MS&amp;T Physics 2135, Lab E4: Current Balance</a:t>
            </a:r>
            <a:endParaRPr lang="en-US" dirty="0"/>
          </a:p>
        </p:txBody>
      </p:sp>
      <p:sp>
        <p:nvSpPr>
          <p:cNvPr id="5" name="Slide Number Placeholder 4"/>
          <p:cNvSpPr>
            <a:spLocks noGrp="1"/>
          </p:cNvSpPr>
          <p:nvPr>
            <p:ph type="sldNum" sz="quarter" idx="4"/>
          </p:nvPr>
        </p:nvSpPr>
        <p:spPr/>
        <p:txBody>
          <a:bodyPr/>
          <a:lstStyle/>
          <a:p>
            <a:r>
              <a:rPr lang="en-US" dirty="0" smtClean="0"/>
              <a:t>Slide </a:t>
            </a:r>
            <a:fld id="{D57F1E4F-1CFF-5643-939E-217C01CDF565}" type="slidenum">
              <a:rPr lang="en-US" smtClean="0"/>
              <a:pPr/>
              <a:t>5</a:t>
            </a:fld>
            <a:r>
              <a:rPr lang="en-US" dirty="0" smtClean="0"/>
              <a:t>/5</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5853" y="2160589"/>
            <a:ext cx="4248148" cy="3186111"/>
          </a:xfrm>
          <a:prstGeom prst="rect">
            <a:avLst/>
          </a:prstGeom>
        </p:spPr>
      </p:pic>
    </p:spTree>
    <p:extLst>
      <p:ext uri="{BB962C8B-B14F-4D97-AF65-F5344CB8AC3E}">
        <p14:creationId xmlns:p14="http://schemas.microsoft.com/office/powerpoint/2010/main" val="345930013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148</TotalTime>
  <Words>336</Words>
  <Application>Microsoft Office PowerPoint</Application>
  <PresentationFormat>Widescreen</PresentationFormat>
  <Paragraphs>29</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Georgia</vt:lpstr>
      <vt:lpstr>Trebuchet MS</vt:lpstr>
      <vt:lpstr>Wingdings 3</vt:lpstr>
      <vt:lpstr>Facet</vt:lpstr>
      <vt:lpstr>Current Balance</vt:lpstr>
      <vt:lpstr>Objectives</vt:lpstr>
      <vt:lpstr>Materials Used</vt:lpstr>
      <vt:lpstr>The Current Balance</vt:lpstr>
      <vt:lpstr>Adding Masses</vt:lpstr>
    </vt:vector>
  </TitlesOfParts>
  <Company>Missouri University of Science and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Upshaw, Adam Kelly</dc:creator>
  <cp:lastModifiedBy>Upshaw, Adam Kelly</cp:lastModifiedBy>
  <cp:revision>18</cp:revision>
  <dcterms:created xsi:type="dcterms:W3CDTF">2015-12-03T20:43:21Z</dcterms:created>
  <dcterms:modified xsi:type="dcterms:W3CDTF">2015-12-21T21:30:39Z</dcterms:modified>
</cp:coreProperties>
</file>