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88B05-4E3B-4813-A9AA-F4616AE7440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F57D-0D72-481B-9917-4E08AE06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F57D-0D72-481B-9917-4E08AE064E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1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 smtClean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9648712" y="218015"/>
            <a:ext cx="2654300" cy="1992113"/>
            <a:chOff x="9648712" y="218015"/>
            <a:chExt cx="2654300" cy="1992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5" name="Picture 4" descr="http://marketing.mst.edu/media/universityadvancement/communications/images/logos/logo/MissouriSTlogo-whiteoutline-web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6225" y="218015"/>
              <a:ext cx="1819275" cy="1495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9648712" y="1686908"/>
              <a:ext cx="2654300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Physics</a:t>
              </a:r>
              <a:endParaRPr lang="en-US" sz="2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37" name="Straight Connector 36"/>
            <p:cNvCxnSpPr/>
            <p:nvPr userDrawn="1"/>
          </p:nvCxnSpPr>
          <p:spPr>
            <a:xfrm flipV="1">
              <a:off x="10355612" y="2206045"/>
              <a:ext cx="1222142" cy="174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V="1">
              <a:off x="10355612" y="1705386"/>
              <a:ext cx="1222142" cy="174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070" y="6422362"/>
            <a:ext cx="1327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34" name="Group 1033"/>
          <p:cNvGrpSpPr/>
          <p:nvPr userDrawn="1"/>
        </p:nvGrpSpPr>
        <p:grpSpPr>
          <a:xfrm>
            <a:off x="9648712" y="218015"/>
            <a:ext cx="2654300" cy="1992113"/>
            <a:chOff x="9648712" y="218015"/>
            <a:chExt cx="2654300" cy="1992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marketing.mst.edu/media/universityadvancement/communications/images/logos/logo/MissouriSTlogo-whiteoutline-web.png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6225" y="218015"/>
              <a:ext cx="1819275" cy="1495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 userDrawn="1"/>
          </p:nvSpPr>
          <p:spPr>
            <a:xfrm>
              <a:off x="9648712" y="1686908"/>
              <a:ext cx="2654300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Physics</a:t>
              </a:r>
              <a:endParaRPr lang="en-US" sz="2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>
            <a:xfrm flipV="1">
              <a:off x="10355612" y="2206045"/>
              <a:ext cx="1222142" cy="174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10355612" y="1705386"/>
              <a:ext cx="1222142" cy="174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MS&amp;T Physics 2135, Lab E2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8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basics of parallel plate capacitors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Note: We will achieve this objective by making a simple parallel plate capacitor, which we then roll up to make it easier to handle. This doubles the capacitance. Remember that any time you are calculating a capacitance for a rolled capacitor, you must multiply by two.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MS&amp;T Physics 2135, Lab </a:t>
            </a:r>
            <a:r>
              <a:rPr lang="en-US" dirty="0" smtClean="0"/>
              <a:t>E2: Capacitors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2</a:t>
            </a:fld>
            <a:r>
              <a:rPr lang="en-US" dirty="0" smtClean="0"/>
              <a:t>/6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432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Stacking the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550534" cy="3880773"/>
          </a:xfrm>
        </p:spPr>
        <p:txBody>
          <a:bodyPr/>
          <a:lstStyle/>
          <a:p>
            <a:r>
              <a:rPr lang="en-US" dirty="0" smtClean="0"/>
              <a:t>Attach </a:t>
            </a:r>
            <a:r>
              <a:rPr lang="en-US" dirty="0"/>
              <a:t>an electrode to each </a:t>
            </a:r>
            <a:r>
              <a:rPr lang="en-US" dirty="0" smtClean="0"/>
              <a:t>plate and stack as shown. This is now a parallel plate capacitor.</a:t>
            </a:r>
          </a:p>
          <a:p>
            <a:r>
              <a:rPr lang="en-US" dirty="0" smtClean="0"/>
              <a:t>Tape changes both d and </a:t>
            </a:r>
            <a:r>
              <a:rPr lang="el-GR" dirty="0" smtClean="0"/>
              <a:t>κ</a:t>
            </a:r>
            <a:r>
              <a:rPr lang="en-US" dirty="0" smtClean="0"/>
              <a:t>; use sparingly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This is now a parallel plate capacitor.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3</a:t>
            </a:fld>
            <a:r>
              <a:rPr lang="en-US" dirty="0" smtClean="0"/>
              <a:t>/6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68" y="1930400"/>
            <a:ext cx="5046134" cy="3784600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422362"/>
            <a:ext cx="6297612" cy="365125"/>
          </a:xfrm>
        </p:spPr>
        <p:txBody>
          <a:bodyPr/>
          <a:lstStyle/>
          <a:p>
            <a:r>
              <a:rPr lang="en-US" dirty="0"/>
              <a:t>MS&amp;T Physics 2135, Lab </a:t>
            </a:r>
            <a:r>
              <a:rPr lang="en-US" dirty="0" smtClean="0"/>
              <a:t>E2: Capacitors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7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the Capacitor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550533" cy="3880773"/>
          </a:xfrm>
        </p:spPr>
        <p:txBody>
          <a:bodyPr/>
          <a:lstStyle/>
          <a:p>
            <a:r>
              <a:rPr lang="en-US" dirty="0" smtClean="0"/>
              <a:t>Tape one side to a pencil.</a:t>
            </a:r>
          </a:p>
          <a:p>
            <a:r>
              <a:rPr lang="en-US" dirty="0" smtClean="0"/>
              <a:t>Roll as tightly as possible, as shown.</a:t>
            </a:r>
          </a:p>
          <a:p>
            <a:r>
              <a:rPr lang="en-US" dirty="0" smtClean="0"/>
              <a:t>Once rolled, you can twist the pencil to tighten the capacitor.</a:t>
            </a:r>
          </a:p>
          <a:p>
            <a:r>
              <a:rPr lang="en-US" dirty="0" smtClean="0"/>
              <a:t>Tape the edge down. You now have a rolled capacitor: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rolled</a:t>
            </a:r>
            <a:r>
              <a:rPr lang="en-US" dirty="0" smtClean="0"/>
              <a:t> = 2*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parallel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4</a:t>
            </a:fld>
            <a:r>
              <a:rPr lang="en-US" dirty="0" smtClean="0"/>
              <a:t>/6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68" y="1930400"/>
            <a:ext cx="5046133" cy="3784600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422362"/>
            <a:ext cx="6297612" cy="365125"/>
          </a:xfrm>
        </p:spPr>
        <p:txBody>
          <a:bodyPr/>
          <a:lstStyle/>
          <a:p>
            <a:r>
              <a:rPr lang="en-US" dirty="0"/>
              <a:t>MS&amp;T Physics 2135, Lab </a:t>
            </a:r>
            <a:r>
              <a:rPr lang="en-US" dirty="0" smtClean="0"/>
              <a:t>E2: Capacitors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1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for Shorts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551763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With your DMM in ohmmeter mode, measure the resistance of your capacitor. You should get a very high resistance (M</a:t>
            </a:r>
            <a:r>
              <a:rPr lang="el-GR" dirty="0" smtClean="0"/>
              <a:t>Ω</a:t>
            </a:r>
            <a:r>
              <a:rPr lang="en-US" dirty="0" smtClean="0"/>
              <a:t> or overload). </a:t>
            </a:r>
          </a:p>
          <a:p>
            <a:r>
              <a:rPr lang="en-US" dirty="0" smtClean="0"/>
              <a:t>Alternatively, with your DMM in continuity mode, connect a lead to each electrode. If it beeps, you have a short.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5</a:t>
            </a:fld>
            <a:r>
              <a:rPr lang="en-US" dirty="0" smtClean="0"/>
              <a:t>/6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" r="6585" b="7037"/>
          <a:stretch/>
        </p:blipFill>
        <p:spPr>
          <a:xfrm>
            <a:off x="4229098" y="1930399"/>
            <a:ext cx="5044903" cy="3784601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422362"/>
            <a:ext cx="6297612" cy="365125"/>
          </a:xfrm>
        </p:spPr>
        <p:txBody>
          <a:bodyPr/>
          <a:lstStyle/>
          <a:p>
            <a:r>
              <a:rPr lang="en-US" dirty="0"/>
              <a:t>MS&amp;T Physics 2135, Lab </a:t>
            </a:r>
            <a:r>
              <a:rPr lang="en-US" dirty="0" smtClean="0"/>
              <a:t>E2: Capacitors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4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LCR Meter to Measure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529503" cy="3880773"/>
          </a:xfrm>
        </p:spPr>
        <p:txBody>
          <a:bodyPr/>
          <a:lstStyle/>
          <a:p>
            <a:r>
              <a:rPr lang="en-US" dirty="0" smtClean="0"/>
              <a:t>Connect one lead to each electrode and set the switch to LCR.</a:t>
            </a:r>
          </a:p>
          <a:p>
            <a:r>
              <a:rPr lang="en-US" dirty="0" smtClean="0"/>
              <a:t>The range is determined by turning the dial. You will likely need it set to 20nF, which means the meter displays the measurement in </a:t>
            </a:r>
            <a:r>
              <a:rPr lang="en-US" dirty="0" err="1" smtClean="0"/>
              <a:t>nF</a:t>
            </a:r>
            <a:r>
              <a:rPr lang="en-US" dirty="0" smtClean="0"/>
              <a:t> (10</a:t>
            </a:r>
            <a:r>
              <a:rPr lang="en-US" baseline="30000" dirty="0" smtClean="0"/>
              <a:t>-9</a:t>
            </a:r>
            <a:r>
              <a:rPr lang="en-US" dirty="0" smtClean="0"/>
              <a:t>) and will measure up to 20nF.</a:t>
            </a:r>
          </a:p>
          <a:p>
            <a:r>
              <a:rPr lang="en-US" dirty="0" smtClean="0"/>
              <a:t>You are measuring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rolled</a:t>
            </a:r>
            <a:r>
              <a:rPr lang="en-US" dirty="0" smtClean="0"/>
              <a:t>; do not double it.</a:t>
            </a:r>
          </a:p>
          <a:p>
            <a:r>
              <a:rPr lang="en-US" dirty="0" smtClean="0"/>
              <a:t>There are many sources of error in this process. Discuss as many as you can think of in your conclusion.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6</a:t>
            </a:fld>
            <a:r>
              <a:rPr lang="en-US" dirty="0" smtClean="0"/>
              <a:t>/6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37" y="1930400"/>
            <a:ext cx="2067165" cy="4054385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422362"/>
            <a:ext cx="6297612" cy="365125"/>
          </a:xfrm>
        </p:spPr>
        <p:txBody>
          <a:bodyPr/>
          <a:lstStyle/>
          <a:p>
            <a:r>
              <a:rPr lang="en-US" dirty="0"/>
              <a:t>MS&amp;T Physics 2135, Lab </a:t>
            </a:r>
            <a:r>
              <a:rPr lang="en-US" dirty="0" smtClean="0"/>
              <a:t>E2: Capacitors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401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349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Trebuchet MS</vt:lpstr>
      <vt:lpstr>Wingdings 3</vt:lpstr>
      <vt:lpstr>Facet</vt:lpstr>
      <vt:lpstr>Capacitors</vt:lpstr>
      <vt:lpstr>Objectives</vt:lpstr>
      <vt:lpstr>Stacking the Layers</vt:lpstr>
      <vt:lpstr>Rolling the Capacitor</vt:lpstr>
      <vt:lpstr>Checking for Shorts</vt:lpstr>
      <vt:lpstr>Using the LCR Meter to Measure C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Upshaw, Adam Kelly</dc:creator>
  <cp:lastModifiedBy>Upshaw, Adam Kelly</cp:lastModifiedBy>
  <cp:revision>21</cp:revision>
  <dcterms:created xsi:type="dcterms:W3CDTF">2015-12-03T20:43:21Z</dcterms:created>
  <dcterms:modified xsi:type="dcterms:W3CDTF">2015-12-17T17:28:06Z</dcterms:modified>
</cp:coreProperties>
</file>