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57" r:id="rId3"/>
    <p:sldId id="258" r:id="rId4"/>
    <p:sldId id="259" r:id="rId5"/>
    <p:sldId id="260" r:id="rId6"/>
    <p:sldId id="263" r:id="rId7"/>
    <p:sldId id="264" r:id="rId8"/>
    <p:sldId id="261"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MS&amp;T Physics X135, Lab YZ: Tutorial Title</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Slide </a:t>
            </a:r>
            <a:fld id="{D57F1E4F-1CFF-5643-939E-217C01CDF565}" type="slidenum">
              <a:rPr lang="en-US" smtClean="0"/>
              <a:pPr/>
              <a:t>‹#›</a:t>
            </a:fld>
            <a:endParaRPr lang="en-US" dirty="0" smtClean="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MS&amp;T Physics X135, Lab YZ: Tutorial Title</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Slide </a:t>
            </a:r>
            <a:fld id="{D57F1E4F-1CFF-5643-939E-217C01CDF565}" type="slidenum">
              <a:rPr lang="en-US" smtClean="0"/>
              <a:pPr/>
              <a:t>‹#›</a:t>
            </a:fld>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MS&amp;T Physics X135, Lab YZ: Tutorial Title</a:t>
            </a:r>
            <a:endParaRPr lang="en-US" dirty="0"/>
          </a:p>
        </p:txBody>
      </p:sp>
      <p:sp>
        <p:nvSpPr>
          <p:cNvPr id="9" name="Slide Number Placeholder 8"/>
          <p:cNvSpPr>
            <a:spLocks noGrp="1"/>
          </p:cNvSpPr>
          <p:nvPr>
            <p:ph type="sldNum" sz="quarter" idx="12"/>
          </p:nvPr>
        </p:nvSpPr>
        <p:spPr/>
        <p:txBody>
          <a:bodyPr/>
          <a:lstStyle/>
          <a:p>
            <a:r>
              <a:rPr lang="en-US"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MS&amp;T Physics X135, Lab YZ: Tutorial Title</a:t>
            </a:r>
            <a:endParaRPr lang="en-US" dirty="0"/>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MS&amp;T Physics X135, Lab YZ: Tutorial Title</a:t>
            </a:r>
            <a:endParaRPr lang="en-US" dirty="0"/>
          </a:p>
        </p:txBody>
      </p:sp>
      <p:sp>
        <p:nvSpPr>
          <p:cNvPr id="4" name="Slide Number Placeholder 3"/>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X135, Lab YZ: Tutorial Title</a:t>
            </a:r>
            <a:endParaRPr lang="en-US" dirty="0"/>
          </a:p>
        </p:txBody>
      </p:sp>
      <p:sp>
        <p:nvSpPr>
          <p:cNvPr id="6" name="Slide Number Placeholder 5"/>
          <p:cNvSpPr>
            <a:spLocks noGrp="1"/>
          </p:cNvSpPr>
          <p:nvPr>
            <p:ph type="sldNum" sz="quarter" idx="4"/>
          </p:nvPr>
        </p:nvSpPr>
        <p:spPr>
          <a:xfrm>
            <a:off x="7705070" y="6422362"/>
            <a:ext cx="1327294"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Instrumentation &amp; Root Mean Square Voltage</a:t>
            </a:r>
            <a:endParaRPr lang="en-US" dirty="0"/>
          </a:p>
        </p:txBody>
      </p:sp>
      <p:sp>
        <p:nvSpPr>
          <p:cNvPr id="3" name="Subtitle 2"/>
          <p:cNvSpPr>
            <a:spLocks noGrp="1"/>
          </p:cNvSpPr>
          <p:nvPr>
            <p:ph type="subTitle" idx="1"/>
          </p:nvPr>
        </p:nvSpPr>
        <p:spPr/>
        <p:txBody>
          <a:bodyPr/>
          <a:lstStyle/>
          <a:p>
            <a:pPr algn="ctr"/>
            <a:r>
              <a:rPr lang="en-US" dirty="0" smtClean="0"/>
              <a:t>MS&amp;T Physics 2135, Lab E1</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 Waveforms</a:t>
            </a:r>
          </a:p>
        </p:txBody>
      </p:sp>
      <p:sp>
        <p:nvSpPr>
          <p:cNvPr id="3" name="Content Placeholder 2"/>
          <p:cNvSpPr>
            <a:spLocks noGrp="1"/>
          </p:cNvSpPr>
          <p:nvPr>
            <p:ph idx="1"/>
          </p:nvPr>
        </p:nvSpPr>
        <p:spPr>
          <a:xfrm>
            <a:off x="677334" y="2160589"/>
            <a:ext cx="3082080" cy="3880773"/>
          </a:xfrm>
        </p:spPr>
        <p:txBody>
          <a:bodyPr/>
          <a:lstStyle/>
          <a:p>
            <a:r>
              <a:rPr lang="en-US" dirty="0" smtClean="0"/>
              <a:t>Hide the left hand pane. </a:t>
            </a:r>
          </a:p>
          <a:p>
            <a:r>
              <a:rPr lang="en-US" dirty="0" smtClean="0"/>
              <a:t>Add a single graph and configure it to plot Voltage vs time.</a:t>
            </a:r>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6974946" y="6422362"/>
            <a:ext cx="2057418" cy="365125"/>
          </a:xfrm>
        </p:spPr>
        <p:txBody>
          <a:bodyPr/>
          <a:lstStyle/>
          <a:p>
            <a:r>
              <a:rPr lang="en-US" dirty="0" smtClean="0"/>
              <a:t>Slide </a:t>
            </a:r>
            <a:fld id="{D57F1E4F-1CFF-5643-939E-217C01CDF565}" type="slidenum">
              <a:rPr lang="en-US" smtClean="0"/>
              <a:pPr/>
              <a:t>10</a:t>
            </a:fld>
            <a:r>
              <a:rPr lang="en-US" dirty="0" smtClean="0"/>
              <a:t>/14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9" cy="4239340"/>
          </a:xfrm>
          <a:prstGeom prst="rect">
            <a:avLst/>
          </a:prstGeom>
        </p:spPr>
      </p:pic>
    </p:spTree>
    <p:extLst>
      <p:ext uri="{BB962C8B-B14F-4D97-AF65-F5344CB8AC3E}">
        <p14:creationId xmlns:p14="http://schemas.microsoft.com/office/powerpoint/2010/main" val="265395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 Waveforms</a:t>
            </a:r>
          </a:p>
        </p:txBody>
      </p:sp>
      <p:sp>
        <p:nvSpPr>
          <p:cNvPr id="3" name="Content Placeholder 2"/>
          <p:cNvSpPr>
            <a:spLocks noGrp="1"/>
          </p:cNvSpPr>
          <p:nvPr>
            <p:ph idx="1"/>
          </p:nvPr>
        </p:nvSpPr>
        <p:spPr>
          <a:xfrm>
            <a:off x="677334" y="2160589"/>
            <a:ext cx="3082080" cy="3880773"/>
          </a:xfrm>
        </p:spPr>
        <p:txBody>
          <a:bodyPr/>
          <a:lstStyle/>
          <a:p>
            <a:r>
              <a:rPr lang="en-US" dirty="0" smtClean="0"/>
              <a:t>Specify an appropriate sample rate. The higher the sample rate, the smoother your data will look.</a:t>
            </a:r>
          </a:p>
          <a:p>
            <a:r>
              <a:rPr lang="en-US" dirty="0" smtClean="0"/>
              <a:t>Record </a:t>
            </a:r>
            <a:r>
              <a:rPr lang="en-US" dirty="0"/>
              <a:t>voltages </a:t>
            </a:r>
            <a:r>
              <a:rPr lang="en-US" dirty="0" smtClean="0"/>
              <a:t>from the DMM as well as in Capstone for </a:t>
            </a:r>
            <a:r>
              <a:rPr lang="en-US" dirty="0"/>
              <a:t>each of the waveforms indicated.</a:t>
            </a:r>
          </a:p>
          <a:p>
            <a:r>
              <a:rPr lang="en-US" dirty="0" smtClean="0"/>
              <a:t>You </a:t>
            </a:r>
            <a:r>
              <a:rPr lang="en-US" dirty="0"/>
              <a:t>can delete runs with the Data Summary </a:t>
            </a:r>
            <a:r>
              <a:rPr lang="en-US" dirty="0" smtClean="0"/>
              <a:t>tool.</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391400" y="6422362"/>
            <a:ext cx="1640964" cy="365125"/>
          </a:xfrm>
        </p:spPr>
        <p:txBody>
          <a:bodyPr/>
          <a:lstStyle/>
          <a:p>
            <a:r>
              <a:rPr lang="en-US" dirty="0" smtClean="0"/>
              <a:t>Slide </a:t>
            </a:r>
            <a:fld id="{D57F1E4F-1CFF-5643-939E-217C01CDF565}" type="slidenum">
              <a:rPr lang="en-US" smtClean="0"/>
              <a:pPr/>
              <a:t>11</a:t>
            </a:fld>
            <a:r>
              <a:rPr lang="en-US" dirty="0" smtClean="0"/>
              <a:t>/14</a:t>
            </a:r>
            <a:endParaRPr 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9" cy="4239340"/>
          </a:xfrm>
          <a:prstGeom prst="rect">
            <a:avLst/>
          </a:prstGeom>
        </p:spPr>
      </p:pic>
    </p:spTree>
    <p:extLst>
      <p:ext uri="{BB962C8B-B14F-4D97-AF65-F5344CB8AC3E}">
        <p14:creationId xmlns:p14="http://schemas.microsoft.com/office/powerpoint/2010/main" val="3983255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 Waveforms</a:t>
            </a:r>
          </a:p>
        </p:txBody>
      </p:sp>
      <p:sp>
        <p:nvSpPr>
          <p:cNvPr id="3" name="Content Placeholder 2"/>
          <p:cNvSpPr>
            <a:spLocks noGrp="1"/>
          </p:cNvSpPr>
          <p:nvPr>
            <p:ph idx="1"/>
          </p:nvPr>
        </p:nvSpPr>
        <p:spPr>
          <a:xfrm>
            <a:off x="677334" y="2160589"/>
            <a:ext cx="3082080" cy="3880773"/>
          </a:xfrm>
        </p:spPr>
        <p:txBody>
          <a:bodyPr/>
          <a:lstStyle/>
          <a:p>
            <a:r>
              <a:rPr lang="en-US" dirty="0" smtClean="0"/>
              <a:t>Your plots will look something like this.</a:t>
            </a:r>
          </a:p>
          <a:p>
            <a:r>
              <a:rPr lang="en-US" dirty="0" smtClean="0"/>
              <a:t>Adjust the scale and position of the plot by clicking and dragging in various places. Experiment!</a:t>
            </a:r>
          </a:p>
          <a:p>
            <a:r>
              <a:rPr lang="en-US" dirty="0" smtClean="0"/>
              <a:t>Put individual plots of a couple cycles of each waveform in your lab report.</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404100" y="6422362"/>
            <a:ext cx="1628264" cy="365125"/>
          </a:xfrm>
        </p:spPr>
        <p:txBody>
          <a:bodyPr/>
          <a:lstStyle/>
          <a:p>
            <a:r>
              <a:rPr lang="en-US" dirty="0" smtClean="0"/>
              <a:t>Slide </a:t>
            </a:r>
            <a:fld id="{D57F1E4F-1CFF-5643-939E-217C01CDF565}" type="slidenum">
              <a:rPr lang="en-US" smtClean="0"/>
              <a:pPr/>
              <a:t>12</a:t>
            </a:fld>
            <a:r>
              <a:rPr lang="en-US" dirty="0" smtClean="0"/>
              <a:t>/14</a:t>
            </a:r>
            <a:endParaRPr lang="en-US" dirty="0" smtClean="0"/>
          </a:p>
        </p:txBody>
      </p:sp>
      <p:pic>
        <p:nvPicPr>
          <p:cNvPr id="6" name="Picture 5"/>
          <p:cNvPicPr>
            <a:picLocks noChangeAspect="1"/>
          </p:cNvPicPr>
          <p:nvPr/>
        </p:nvPicPr>
        <p:blipFill>
          <a:blip r:embed="rId2"/>
          <a:stretch>
            <a:fillRect/>
          </a:stretch>
        </p:blipFill>
        <p:spPr>
          <a:xfrm>
            <a:off x="3759414" y="1551860"/>
            <a:ext cx="5514589" cy="4239340"/>
          </a:xfrm>
          <a:prstGeom prst="rect">
            <a:avLst/>
          </a:prstGeom>
        </p:spPr>
      </p:pic>
    </p:spTree>
    <p:extLst>
      <p:ext uri="{BB962C8B-B14F-4D97-AF65-F5344CB8AC3E}">
        <p14:creationId xmlns:p14="http://schemas.microsoft.com/office/powerpoint/2010/main" val="185161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 Waveforms</a:t>
            </a:r>
          </a:p>
        </p:txBody>
      </p:sp>
      <p:sp>
        <p:nvSpPr>
          <p:cNvPr id="3" name="Content Placeholder 2"/>
          <p:cNvSpPr>
            <a:spLocks noGrp="1"/>
          </p:cNvSpPr>
          <p:nvPr>
            <p:ph idx="1"/>
          </p:nvPr>
        </p:nvSpPr>
        <p:spPr>
          <a:xfrm>
            <a:off x="677334" y="2160589"/>
            <a:ext cx="3082080" cy="3880773"/>
          </a:xfrm>
        </p:spPr>
        <p:txBody>
          <a:bodyPr/>
          <a:lstStyle/>
          <a:p>
            <a:r>
              <a:rPr lang="en-US" dirty="0" smtClean="0"/>
              <a:t>Here’s an example of a well-scaled plot.</a:t>
            </a:r>
          </a:p>
          <a:p>
            <a:r>
              <a:rPr lang="en-US" dirty="0" smtClean="0"/>
              <a:t>Remember that your plots will print in black and white. Don’t rely on color to distinguish runs!</a:t>
            </a:r>
          </a:p>
          <a:p>
            <a:r>
              <a:rPr lang="en-US" dirty="0" smtClean="0"/>
              <a:t>Don’t forget to write your introduction and conclusion, and add any diagrams indicated in the report.</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620000" y="6422362"/>
            <a:ext cx="1412364" cy="365125"/>
          </a:xfrm>
        </p:spPr>
        <p:txBody>
          <a:bodyPr/>
          <a:lstStyle/>
          <a:p>
            <a:r>
              <a:rPr lang="en-US" dirty="0" smtClean="0"/>
              <a:t>Slide </a:t>
            </a:r>
            <a:fld id="{D57F1E4F-1CFF-5643-939E-217C01CDF565}" type="slidenum">
              <a:rPr lang="en-US" smtClean="0"/>
              <a:pPr/>
              <a:t>13</a:t>
            </a:fld>
            <a:r>
              <a:rPr lang="en-US" dirty="0" smtClean="0"/>
              <a:t>/14</a:t>
            </a:r>
            <a:endParaRPr lang="en-US" dirty="0" smtClean="0"/>
          </a:p>
        </p:txBody>
      </p:sp>
      <p:pic>
        <p:nvPicPr>
          <p:cNvPr id="8" name="Picture 7"/>
          <p:cNvPicPr>
            <a:picLocks noChangeAspect="1"/>
          </p:cNvPicPr>
          <p:nvPr/>
        </p:nvPicPr>
        <p:blipFill>
          <a:blip r:embed="rId2"/>
          <a:stretch>
            <a:fillRect/>
          </a:stretch>
        </p:blipFill>
        <p:spPr>
          <a:xfrm>
            <a:off x="3759414" y="1551860"/>
            <a:ext cx="5514589" cy="4239340"/>
          </a:xfrm>
          <a:prstGeom prst="rect">
            <a:avLst/>
          </a:prstGeom>
        </p:spPr>
      </p:pic>
    </p:spTree>
    <p:extLst>
      <p:ext uri="{BB962C8B-B14F-4D97-AF65-F5344CB8AC3E}">
        <p14:creationId xmlns:p14="http://schemas.microsoft.com/office/powerpoint/2010/main" val="921818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Percent error: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𝑎𝑐𝑐𝑒𝑝𝑡𝑒𝑑</m:t>
                            </m:r>
                            <m:r>
                              <a:rPr lang="en-US" i="1">
                                <a:latin typeface="Cambria Math" panose="02040503050406030204" pitchFamily="18" charset="0"/>
                              </a:rPr>
                              <m:t>−</m:t>
                            </m:r>
                            <m:r>
                              <a:rPr lang="en-US" i="1">
                                <a:latin typeface="Cambria Math" panose="02040503050406030204" pitchFamily="18" charset="0"/>
                              </a:rPr>
                              <m:t>𝑚𝑒𝑎𝑠𝑢𝑟𝑒𝑑</m:t>
                            </m:r>
                          </m:num>
                          <m:den>
                            <m:r>
                              <a:rPr lang="en-US" i="1">
                                <a:latin typeface="Cambria Math" panose="02040503050406030204" pitchFamily="18" charset="0"/>
                              </a:rPr>
                              <m:t>𝑎𝑐𝑐𝑒𝑝𝑡𝑒𝑑</m:t>
                            </m:r>
                          </m:den>
                        </m:f>
                      </m:e>
                    </m:d>
                    <m:r>
                      <a:rPr lang="en-US" i="1">
                        <a:latin typeface="Cambria Math" panose="02040503050406030204" pitchFamily="18" charset="0"/>
                        <a:ea typeface="Cambria Math" panose="02040503050406030204" pitchFamily="18" charset="0"/>
                      </a:rPr>
                      <m:t>∗100</m:t>
                    </m:r>
                  </m:oMath>
                </a14:m>
                <a:endParaRPr lang="en-US" dirty="0" smtClean="0"/>
              </a:p>
              <a:p>
                <a:r>
                  <a:rPr lang="en-US" dirty="0"/>
                  <a:t>Percent </a:t>
                </a:r>
                <a:r>
                  <a:rPr lang="en-US" dirty="0" smtClean="0"/>
                  <a:t>difference: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𝐷𝑀𝑀</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𝑃𝑆</m:t>
                                </m:r>
                              </m:sub>
                            </m:sSub>
                          </m:num>
                          <m:den>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𝐷𝑀𝑀</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𝑃𝑆</m:t>
                                    </m:r>
                                  </m:sub>
                                </m:sSub>
                              </m:e>
                            </m:d>
                          </m:den>
                        </m:f>
                      </m:e>
                    </m:d>
                    <m:r>
                      <a:rPr lang="en-US" i="1">
                        <a:latin typeface="Cambria Math" panose="02040503050406030204" pitchFamily="18" charset="0"/>
                        <a:ea typeface="Cambria Math" panose="02040503050406030204" pitchFamily="18" charset="0"/>
                      </a:rPr>
                      <m:t>∗100</m:t>
                    </m:r>
                  </m:oMath>
                </a14:m>
                <a:endParaRPr lang="en-US" dirty="0"/>
              </a:p>
              <a:p>
                <a:r>
                  <a:rPr lang="en-US" dirty="0" smtClean="0"/>
                  <a:t>When calculating V</a:t>
                </a:r>
                <a:r>
                  <a:rPr lang="en-US" baseline="-25000" dirty="0" smtClean="0"/>
                  <a:t>RMS</a:t>
                </a:r>
                <a:r>
                  <a:rPr lang="en-US" dirty="0" smtClean="0"/>
                  <a:t> for the sine wave, perform the calculation symbolically.  Remember that the period T is the inverse of the frequency f.  Do you see anything that will cancel?  Simplify your answer before plugging in numbers!</a:t>
                </a:r>
              </a:p>
              <a:p>
                <a:r>
                  <a:rPr lang="en-US" dirty="0" smtClean="0"/>
                  <a:t>In the last question, you don’t have to integrate to find V</a:t>
                </a:r>
                <a:r>
                  <a:rPr lang="en-US" baseline="-25000" dirty="0" smtClean="0"/>
                  <a:t>RMS</a:t>
                </a:r>
                <a:r>
                  <a:rPr lang="en-US" dirty="0" smtClean="0"/>
                  <a:t> for the other waveforms.  In fact, each waveform follows a different V(t) function, so they all require different integrals that are not given in the lab manual.  Instead, answer this question based on what </a:t>
                </a:r>
                <a:r>
                  <a:rPr lang="en-US" dirty="0"/>
                  <a:t>you learned in </a:t>
                </a:r>
                <a:r>
                  <a:rPr lang="en-US" dirty="0" smtClean="0"/>
                  <a:t>the previous question.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 r="-19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MS&amp;T Physics 2135, Lab E1: Instrumentation, RMS Voltage</a:t>
            </a:r>
            <a:endParaRPr lang="en-US" dirty="0"/>
          </a:p>
        </p:txBody>
      </p:sp>
      <p:sp>
        <p:nvSpPr>
          <p:cNvPr id="5" name="Slide Number Placeholder 4"/>
          <p:cNvSpPr>
            <a:spLocks noGrp="1"/>
          </p:cNvSpPr>
          <p:nvPr>
            <p:ph type="sldNum" sz="quarter" idx="12"/>
          </p:nvPr>
        </p:nvSpPr>
        <p:spPr>
          <a:xfrm>
            <a:off x="7442200" y="6422362"/>
            <a:ext cx="1590164" cy="365125"/>
          </a:xfrm>
        </p:spPr>
        <p:txBody>
          <a:bodyPr/>
          <a:lstStyle/>
          <a:p>
            <a:r>
              <a:rPr lang="en-US" dirty="0" smtClean="0"/>
              <a:t>Slide </a:t>
            </a:r>
            <a:fld id="{D57F1E4F-1CFF-5643-939E-217C01CDF565}" type="slidenum">
              <a:rPr lang="en-US" smtClean="0"/>
              <a:pPr/>
              <a:t>14</a:t>
            </a:fld>
            <a:r>
              <a:rPr lang="en-US" dirty="0" smtClean="0"/>
              <a:t>/14</a:t>
            </a:r>
            <a:endParaRPr lang="en-US" dirty="0" smtClean="0"/>
          </a:p>
        </p:txBody>
      </p:sp>
    </p:spTree>
    <p:extLst>
      <p:ext uri="{BB962C8B-B14F-4D97-AF65-F5344CB8AC3E}">
        <p14:creationId xmlns:p14="http://schemas.microsoft.com/office/powerpoint/2010/main" val="171331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Review </a:t>
            </a:r>
            <a:r>
              <a:rPr lang="en-US" dirty="0" smtClean="0"/>
              <a:t>Laboratory </a:t>
            </a:r>
            <a:r>
              <a:rPr lang="en-US" dirty="0"/>
              <a:t>Report Format</a:t>
            </a:r>
          </a:p>
          <a:p>
            <a:r>
              <a:rPr lang="en-US" dirty="0" smtClean="0"/>
              <a:t>Review </a:t>
            </a:r>
            <a:r>
              <a:rPr lang="en-US" dirty="0"/>
              <a:t>use of Capstone, our data acquisition software and hardware for electrical and magnetic measurements</a:t>
            </a:r>
            <a:r>
              <a:rPr lang="en-US" dirty="0" smtClean="0"/>
              <a:t>.</a:t>
            </a:r>
          </a:p>
          <a:p>
            <a:r>
              <a:rPr lang="en-US" dirty="0"/>
              <a:t>Learn to use a Digital </a:t>
            </a:r>
            <a:r>
              <a:rPr lang="en-US" dirty="0" err="1"/>
              <a:t>Multimeter</a:t>
            </a:r>
            <a:r>
              <a:rPr lang="en-US" dirty="0"/>
              <a:t> (DMM).</a:t>
            </a:r>
          </a:p>
          <a:p>
            <a:r>
              <a:rPr lang="en-US" dirty="0"/>
              <a:t>Learn about AC root mean square (RMS) voltages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MS&amp;T Physics 2135, Lab </a:t>
            </a:r>
            <a:r>
              <a:rPr lang="en-US" dirty="0" smtClean="0"/>
              <a:t>E1: Instrumentation, RMS Voltage</a:t>
            </a:r>
            <a:endParaRPr lang="en-US" dirty="0"/>
          </a:p>
        </p:txBody>
      </p:sp>
      <p:sp>
        <p:nvSpPr>
          <p:cNvPr id="5" name="Slide Number Placeholder 4"/>
          <p:cNvSpPr>
            <a:spLocks noGrp="1"/>
          </p:cNvSpPr>
          <p:nvPr>
            <p:ph type="sldNum" sz="quarter" idx="12"/>
          </p:nvPr>
        </p:nvSpPr>
        <p:spPr>
          <a:xfrm>
            <a:off x="7124700" y="6422362"/>
            <a:ext cx="1907664" cy="365125"/>
          </a:xfrm>
        </p:spPr>
        <p:txBody>
          <a:bodyPr/>
          <a:lstStyle/>
          <a:p>
            <a:r>
              <a:rPr lang="en-US" dirty="0" smtClean="0"/>
              <a:t>Slide </a:t>
            </a:r>
            <a:fld id="{D57F1E4F-1CFF-5643-939E-217C01CDF565}" type="slidenum">
              <a:rPr lang="en-US" smtClean="0"/>
              <a:pPr/>
              <a:t>2</a:t>
            </a:fld>
            <a:r>
              <a:rPr lang="en-US" dirty="0" smtClean="0"/>
              <a:t>/14</a:t>
            </a:r>
            <a:endParaRPr lang="en-US" dirty="0" smtClean="0"/>
          </a:p>
        </p:txBody>
      </p:sp>
      <p:sp>
        <p:nvSpPr>
          <p:cNvPr id="6" name="Content Placeholder 2"/>
          <p:cNvSpPr txBox="1">
            <a:spLocks/>
          </p:cNvSpPr>
          <p:nvPr/>
        </p:nvSpPr>
        <p:spPr>
          <a:xfrm>
            <a:off x="677334" y="4291477"/>
            <a:ext cx="8596668" cy="143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Note: You must provide several sections for each lab report in this class.  Details regarding what information belongs in each of these sections can be found in the “General Information” section at the beginning of your lab manual.  If you have any questions that are not answered there, consult your lab instructor.</a:t>
            </a:r>
            <a:endParaRPr lang="en-US" dirty="0"/>
          </a:p>
        </p:txBody>
      </p:sp>
    </p:spTree>
    <p:extLst>
      <p:ext uri="{BB962C8B-B14F-4D97-AF65-F5344CB8AC3E}">
        <p14:creationId xmlns:p14="http://schemas.microsoft.com/office/powerpoint/2010/main" val="43432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Used</a:t>
            </a:r>
            <a:endParaRPr lang="en-US" dirty="0"/>
          </a:p>
        </p:txBody>
      </p:sp>
      <p:sp>
        <p:nvSpPr>
          <p:cNvPr id="3" name="Content Placeholder 2"/>
          <p:cNvSpPr>
            <a:spLocks noGrp="1"/>
          </p:cNvSpPr>
          <p:nvPr>
            <p:ph idx="1"/>
          </p:nvPr>
        </p:nvSpPr>
        <p:spPr/>
        <p:txBody>
          <a:bodyPr/>
          <a:lstStyle/>
          <a:p>
            <a:r>
              <a:rPr lang="en-US" dirty="0" smtClean="0"/>
              <a:t>Here is a labeled picture of the equipment you will use today.</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6974946" y="6422362"/>
            <a:ext cx="2057418" cy="365125"/>
          </a:xfrm>
        </p:spPr>
        <p:txBody>
          <a:bodyPr/>
          <a:lstStyle/>
          <a:p>
            <a:r>
              <a:rPr lang="en-US" dirty="0" smtClean="0"/>
              <a:t>Slide </a:t>
            </a:r>
            <a:fld id="{D57F1E4F-1CFF-5643-939E-217C01CDF565}" type="slidenum">
              <a:rPr lang="en-US" smtClean="0"/>
              <a:pPr/>
              <a:t>3</a:t>
            </a:fld>
            <a:r>
              <a:rPr lang="en-US" dirty="0" smtClean="0"/>
              <a:t>/14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2769842"/>
            <a:ext cx="6350000" cy="3271520"/>
          </a:xfrm>
          <a:prstGeom prst="rect">
            <a:avLst/>
          </a:prstGeom>
        </p:spPr>
      </p:pic>
    </p:spTree>
    <p:extLst>
      <p:ext uri="{BB962C8B-B14F-4D97-AF65-F5344CB8AC3E}">
        <p14:creationId xmlns:p14="http://schemas.microsoft.com/office/powerpoint/2010/main" val="232147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Standard Cell</a:t>
            </a:r>
            <a:endParaRPr lang="en-US" dirty="0"/>
          </a:p>
        </p:txBody>
      </p:sp>
      <p:sp>
        <p:nvSpPr>
          <p:cNvPr id="3" name="Content Placeholder 2"/>
          <p:cNvSpPr>
            <a:spLocks noGrp="1"/>
          </p:cNvSpPr>
          <p:nvPr>
            <p:ph idx="1"/>
          </p:nvPr>
        </p:nvSpPr>
        <p:spPr>
          <a:xfrm>
            <a:off x="677334" y="2160589"/>
            <a:ext cx="4138968" cy="3880773"/>
          </a:xfrm>
        </p:spPr>
        <p:txBody>
          <a:bodyPr/>
          <a:lstStyle/>
          <a:p>
            <a:r>
              <a:rPr lang="en-US" dirty="0" smtClean="0"/>
              <a:t>Connect </a:t>
            </a:r>
            <a:r>
              <a:rPr lang="en-US" dirty="0" smtClean="0"/>
              <a:t>the DMM to the Standard Cell.</a:t>
            </a:r>
          </a:p>
          <a:p>
            <a:r>
              <a:rPr lang="en-US" dirty="0" smtClean="0"/>
              <a:t>Turn on the DMM and press the DCV button to measure DC voltage.</a:t>
            </a:r>
          </a:p>
          <a:p>
            <a:r>
              <a:rPr lang="en-US" dirty="0" smtClean="0"/>
              <a:t>Be nice to the standard cells: some of them are older than your parents</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213600" y="6422362"/>
            <a:ext cx="1818764" cy="365125"/>
          </a:xfrm>
        </p:spPr>
        <p:txBody>
          <a:bodyPr/>
          <a:lstStyle/>
          <a:p>
            <a:r>
              <a:rPr lang="en-US" dirty="0" smtClean="0"/>
              <a:t>Slide </a:t>
            </a:r>
            <a:fld id="{D57F1E4F-1CFF-5643-939E-217C01CDF565}" type="slidenum">
              <a:rPr lang="en-US" smtClean="0"/>
              <a:pPr/>
              <a:t>4</a:t>
            </a:fld>
            <a:r>
              <a:rPr lang="en-US" dirty="0" smtClean="0"/>
              <a:t>/14</a:t>
            </a:r>
            <a:endParaRPr lang="en-US"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74" t="21643" r="21522" b="12673"/>
          <a:stretch/>
        </p:blipFill>
        <p:spPr>
          <a:xfrm>
            <a:off x="4816302" y="2160589"/>
            <a:ext cx="4457700" cy="2882900"/>
          </a:xfrm>
          <a:prstGeom prst="rect">
            <a:avLst/>
          </a:prstGeom>
        </p:spPr>
      </p:pic>
    </p:spTree>
    <p:extLst>
      <p:ext uri="{BB962C8B-B14F-4D97-AF65-F5344CB8AC3E}">
        <p14:creationId xmlns:p14="http://schemas.microsoft.com/office/powerpoint/2010/main" val="232647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DC Power Supply</a:t>
            </a:r>
            <a:endParaRPr lang="en-US" dirty="0"/>
          </a:p>
        </p:txBody>
      </p:sp>
      <p:sp>
        <p:nvSpPr>
          <p:cNvPr id="3" name="Content Placeholder 2"/>
          <p:cNvSpPr>
            <a:spLocks noGrp="1"/>
          </p:cNvSpPr>
          <p:nvPr>
            <p:ph idx="1"/>
          </p:nvPr>
        </p:nvSpPr>
        <p:spPr>
          <a:xfrm>
            <a:off x="677334" y="2160589"/>
            <a:ext cx="3834168" cy="3880773"/>
          </a:xfrm>
        </p:spPr>
        <p:txBody>
          <a:bodyPr/>
          <a:lstStyle/>
          <a:p>
            <a:r>
              <a:rPr lang="en-US" dirty="0" smtClean="0"/>
              <a:t>Connect </a:t>
            </a:r>
            <a:r>
              <a:rPr lang="en-US" dirty="0" smtClean="0"/>
              <a:t>the DMM (still in DCV mode) to the +6V and COM terminals of the DC Power Supply.</a:t>
            </a:r>
          </a:p>
          <a:p>
            <a:r>
              <a:rPr lang="en-US" dirty="0" smtClean="0"/>
              <a:t>Connect the Capstone Voltage Probe to the DMM leads.</a:t>
            </a:r>
          </a:p>
          <a:p>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340600" y="6422362"/>
            <a:ext cx="1691764" cy="365125"/>
          </a:xfrm>
        </p:spPr>
        <p:txBody>
          <a:bodyPr/>
          <a:lstStyle/>
          <a:p>
            <a:r>
              <a:rPr lang="en-US" dirty="0" smtClean="0"/>
              <a:t>Slide </a:t>
            </a:r>
            <a:fld id="{D57F1E4F-1CFF-5643-939E-217C01CDF565}" type="slidenum">
              <a:rPr lang="en-US" smtClean="0"/>
              <a:pPr/>
              <a:t>5</a:t>
            </a:fld>
            <a:r>
              <a:rPr lang="en-US" dirty="0" smtClean="0"/>
              <a:t>/14</a:t>
            </a:r>
            <a:endParaRPr lang="en-US"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632" t="13890" r="11987" b="9142"/>
          <a:stretch/>
        </p:blipFill>
        <p:spPr>
          <a:xfrm>
            <a:off x="4511502" y="1930400"/>
            <a:ext cx="4762500" cy="3378200"/>
          </a:xfrm>
          <a:prstGeom prst="rect">
            <a:avLst/>
          </a:prstGeom>
        </p:spPr>
      </p:pic>
    </p:spTree>
    <p:extLst>
      <p:ext uri="{BB962C8B-B14F-4D97-AF65-F5344CB8AC3E}">
        <p14:creationId xmlns:p14="http://schemas.microsoft.com/office/powerpoint/2010/main" val="367666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DC Power Supply</a:t>
            </a:r>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340600" y="6422362"/>
            <a:ext cx="1691764" cy="365125"/>
          </a:xfrm>
        </p:spPr>
        <p:txBody>
          <a:bodyPr/>
          <a:lstStyle/>
          <a:p>
            <a:r>
              <a:rPr lang="en-US" dirty="0" smtClean="0"/>
              <a:t>Slide </a:t>
            </a:r>
            <a:fld id="{D57F1E4F-1CFF-5643-939E-217C01CDF565}" type="slidenum">
              <a:rPr lang="en-US" smtClean="0"/>
              <a:pPr/>
              <a:t>6</a:t>
            </a:fld>
            <a:r>
              <a:rPr lang="en-US" dirty="0" smtClean="0"/>
              <a:t>/14</a:t>
            </a:r>
            <a:endParaRPr lang="en-US" dirty="0" smtClean="0"/>
          </a:p>
        </p:txBody>
      </p:sp>
      <p:sp>
        <p:nvSpPr>
          <p:cNvPr id="8" name="Content Placeholder 7"/>
          <p:cNvSpPr>
            <a:spLocks noGrp="1"/>
          </p:cNvSpPr>
          <p:nvPr>
            <p:ph idx="1"/>
          </p:nvPr>
        </p:nvSpPr>
        <p:spPr>
          <a:xfrm>
            <a:off x="677334" y="2160589"/>
            <a:ext cx="3082080" cy="3880773"/>
          </a:xfrm>
        </p:spPr>
        <p:txBody>
          <a:bodyPr/>
          <a:lstStyle/>
          <a:p>
            <a:r>
              <a:rPr lang="en-US" dirty="0" smtClean="0"/>
              <a:t>The pane on the left in Capstone changes based on which tool is selected.</a:t>
            </a:r>
          </a:p>
          <a:p>
            <a:r>
              <a:rPr lang="en-US" dirty="0" smtClean="0"/>
              <a:t>Clicking the currently selected tool hides the pane from view.</a:t>
            </a:r>
          </a:p>
          <a:p>
            <a:r>
              <a:rPr lang="en-US" dirty="0" smtClean="0"/>
              <a:t>Select the Hardware Setup tool and add the Voltage Sensor to the experiment.</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8" cy="4239339"/>
          </a:xfrm>
          <a:prstGeom prst="rect">
            <a:avLst/>
          </a:prstGeom>
        </p:spPr>
      </p:pic>
    </p:spTree>
    <p:extLst>
      <p:ext uri="{BB962C8B-B14F-4D97-AF65-F5344CB8AC3E}">
        <p14:creationId xmlns:p14="http://schemas.microsoft.com/office/powerpoint/2010/main" val="91604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DC Power Supply</a:t>
            </a:r>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442200" y="6422362"/>
            <a:ext cx="1590164" cy="365125"/>
          </a:xfrm>
        </p:spPr>
        <p:txBody>
          <a:bodyPr/>
          <a:lstStyle/>
          <a:p>
            <a:r>
              <a:rPr lang="en-US" dirty="0" smtClean="0"/>
              <a:t>Slide </a:t>
            </a:r>
            <a:fld id="{D57F1E4F-1CFF-5643-939E-217C01CDF565}" type="slidenum">
              <a:rPr lang="en-US" smtClean="0"/>
              <a:pPr/>
              <a:t>7</a:t>
            </a:fld>
            <a:r>
              <a:rPr lang="en-US" dirty="0" smtClean="0"/>
              <a:t>/14</a:t>
            </a:r>
            <a:endParaRPr lang="en-US" dirty="0" smtClean="0"/>
          </a:p>
        </p:txBody>
      </p:sp>
      <p:sp>
        <p:nvSpPr>
          <p:cNvPr id="8" name="Content Placeholder 7"/>
          <p:cNvSpPr>
            <a:spLocks noGrp="1"/>
          </p:cNvSpPr>
          <p:nvPr>
            <p:ph idx="1"/>
          </p:nvPr>
        </p:nvSpPr>
        <p:spPr>
          <a:xfrm>
            <a:off x="677334" y="2160589"/>
            <a:ext cx="3082080" cy="3880773"/>
          </a:xfrm>
        </p:spPr>
        <p:txBody>
          <a:bodyPr>
            <a:normAutofit/>
          </a:bodyPr>
          <a:lstStyle/>
          <a:p>
            <a:r>
              <a:rPr lang="en-US" dirty="0"/>
              <a:t>Hide the left hand pane. </a:t>
            </a:r>
          </a:p>
          <a:p>
            <a:r>
              <a:rPr lang="en-US" dirty="0" smtClean="0"/>
              <a:t>There are several </a:t>
            </a:r>
            <a:r>
              <a:rPr lang="en-US" dirty="0"/>
              <a:t>display presets, but </a:t>
            </a:r>
            <a:r>
              <a:rPr lang="en-US" dirty="0" smtClean="0"/>
              <a:t>right now </a:t>
            </a:r>
            <a:r>
              <a:rPr lang="en-US" dirty="0"/>
              <a:t>we want a single </a:t>
            </a:r>
            <a:r>
              <a:rPr lang="en-US" dirty="0" smtClean="0"/>
              <a:t>digital readout.</a:t>
            </a:r>
          </a:p>
          <a:p>
            <a:r>
              <a:rPr lang="en-US" dirty="0" smtClean="0"/>
              <a:t>Click Record. Write down the DMM and Capstone readings.</a:t>
            </a:r>
          </a:p>
          <a:p>
            <a:r>
              <a:rPr lang="en-US" dirty="0" smtClean="0"/>
              <a:t>Turn off the power supply and delete the digits display (right click and choose delete).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7" cy="4239339"/>
          </a:xfrm>
          <a:prstGeom prst="rect">
            <a:avLst/>
          </a:prstGeom>
        </p:spPr>
      </p:pic>
    </p:spTree>
    <p:extLst>
      <p:ext uri="{BB962C8B-B14F-4D97-AF65-F5344CB8AC3E}">
        <p14:creationId xmlns:p14="http://schemas.microsoft.com/office/powerpoint/2010/main" val="323833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AC Waveforms</a:t>
            </a:r>
            <a:endParaRPr lang="en-US" dirty="0"/>
          </a:p>
        </p:txBody>
      </p:sp>
      <p:sp>
        <p:nvSpPr>
          <p:cNvPr id="3" name="Content Placeholder 2"/>
          <p:cNvSpPr>
            <a:spLocks noGrp="1"/>
          </p:cNvSpPr>
          <p:nvPr>
            <p:ph idx="1"/>
          </p:nvPr>
        </p:nvSpPr>
        <p:spPr>
          <a:xfrm>
            <a:off x="677334" y="2160589"/>
            <a:ext cx="3364268" cy="3880773"/>
          </a:xfrm>
        </p:spPr>
        <p:txBody>
          <a:bodyPr/>
          <a:lstStyle/>
          <a:p>
            <a:r>
              <a:rPr lang="en-US" dirty="0" smtClean="0"/>
              <a:t>Connect </a:t>
            </a:r>
            <a:r>
              <a:rPr lang="en-US" dirty="0" smtClean="0"/>
              <a:t>the leads from both the DMM and the voltage probe to Output 1 of the Signal Generator on the 850 Interface.</a:t>
            </a:r>
          </a:p>
          <a:p>
            <a:r>
              <a:rPr lang="en-US" dirty="0" smtClean="0"/>
              <a:t>Press the ACV button on the DMM to measure AC voltage.</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353300" y="6422362"/>
            <a:ext cx="1679064" cy="365125"/>
          </a:xfrm>
        </p:spPr>
        <p:txBody>
          <a:bodyPr/>
          <a:lstStyle/>
          <a:p>
            <a:r>
              <a:rPr lang="en-US" dirty="0" smtClean="0"/>
              <a:t>Slide </a:t>
            </a:r>
            <a:fld id="{D57F1E4F-1CFF-5643-939E-217C01CDF565}" type="slidenum">
              <a:rPr lang="en-US" smtClean="0"/>
              <a:pPr/>
              <a:t>8</a:t>
            </a:fld>
            <a:r>
              <a:rPr lang="en-US" dirty="0" smtClean="0"/>
              <a:t>/14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602" y="1930400"/>
            <a:ext cx="5232400" cy="3708400"/>
          </a:xfrm>
          <a:prstGeom prst="rect">
            <a:avLst/>
          </a:prstGeom>
        </p:spPr>
      </p:pic>
    </p:spTree>
    <p:extLst>
      <p:ext uri="{BB962C8B-B14F-4D97-AF65-F5344CB8AC3E}">
        <p14:creationId xmlns:p14="http://schemas.microsoft.com/office/powerpoint/2010/main" val="387100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AC Waveforms</a:t>
            </a:r>
          </a:p>
        </p:txBody>
      </p:sp>
      <p:sp>
        <p:nvSpPr>
          <p:cNvPr id="3" name="Content Placeholder 2"/>
          <p:cNvSpPr>
            <a:spLocks noGrp="1"/>
          </p:cNvSpPr>
          <p:nvPr>
            <p:ph idx="1"/>
          </p:nvPr>
        </p:nvSpPr>
        <p:spPr>
          <a:xfrm>
            <a:off x="677334" y="2160589"/>
            <a:ext cx="3082080" cy="3880773"/>
          </a:xfrm>
        </p:spPr>
        <p:txBody>
          <a:bodyPr/>
          <a:lstStyle/>
          <a:p>
            <a:r>
              <a:rPr lang="en-US" dirty="0" smtClean="0"/>
              <a:t>Select the Signal Generator tool to configure the output signal.</a:t>
            </a:r>
          </a:p>
          <a:p>
            <a:r>
              <a:rPr lang="en-US" dirty="0" smtClean="0"/>
              <a:t>Specify the waveform, frequency, and amplitude as indicated in the lab manual.</a:t>
            </a:r>
            <a:endParaRPr lang="en-US" dirty="0"/>
          </a:p>
        </p:txBody>
      </p:sp>
      <p:sp>
        <p:nvSpPr>
          <p:cNvPr id="4" name="Footer Placeholder 3"/>
          <p:cNvSpPr>
            <a:spLocks noGrp="1"/>
          </p:cNvSpPr>
          <p:nvPr>
            <p:ph type="ftr" sz="quarter" idx="11"/>
          </p:nvPr>
        </p:nvSpPr>
        <p:spPr/>
        <p:txBody>
          <a:bodyPr/>
          <a:lstStyle/>
          <a:p>
            <a:r>
              <a:rPr lang="en-US" dirty="0"/>
              <a:t>MS&amp;T Physics 2135, Lab E1: Instrumentation, RMS Voltage</a:t>
            </a:r>
          </a:p>
        </p:txBody>
      </p:sp>
      <p:sp>
        <p:nvSpPr>
          <p:cNvPr id="5" name="Slide Number Placeholder 4"/>
          <p:cNvSpPr>
            <a:spLocks noGrp="1"/>
          </p:cNvSpPr>
          <p:nvPr>
            <p:ph type="sldNum" sz="quarter" idx="12"/>
          </p:nvPr>
        </p:nvSpPr>
        <p:spPr>
          <a:xfrm>
            <a:off x="7366000" y="6422362"/>
            <a:ext cx="1666364" cy="365125"/>
          </a:xfrm>
        </p:spPr>
        <p:txBody>
          <a:bodyPr/>
          <a:lstStyle/>
          <a:p>
            <a:r>
              <a:rPr lang="en-US" dirty="0" smtClean="0"/>
              <a:t>Slide </a:t>
            </a:r>
            <a:fld id="{D57F1E4F-1CFF-5643-939E-217C01CDF565}" type="slidenum">
              <a:rPr lang="en-US" smtClean="0"/>
              <a:pPr/>
              <a:t>9</a:t>
            </a:fld>
            <a:r>
              <a:rPr lang="en-US" dirty="0" smtClean="0"/>
              <a:t>/14</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59"/>
            <a:ext cx="5514588" cy="4239340"/>
          </a:xfrm>
          <a:prstGeom prst="rect">
            <a:avLst/>
          </a:prstGeom>
        </p:spPr>
      </p:pic>
    </p:spTree>
    <p:extLst>
      <p:ext uri="{BB962C8B-B14F-4D97-AF65-F5344CB8AC3E}">
        <p14:creationId xmlns:p14="http://schemas.microsoft.com/office/powerpoint/2010/main" val="3293338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TotalTime>
  <Words>709</Words>
  <Application>Microsoft Office PowerPoint</Application>
  <PresentationFormat>Widescreen</PresentationFormat>
  <Paragraphs>79</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 Math</vt:lpstr>
      <vt:lpstr>Georgia</vt:lpstr>
      <vt:lpstr>Trebuchet MS</vt:lpstr>
      <vt:lpstr>Wingdings 3</vt:lpstr>
      <vt:lpstr>Facet</vt:lpstr>
      <vt:lpstr>Instrumentation &amp; Root Mean Square Voltage</vt:lpstr>
      <vt:lpstr>Objectives</vt:lpstr>
      <vt:lpstr>Equipment Used</vt:lpstr>
      <vt:lpstr>Measuring Standard Cell</vt:lpstr>
      <vt:lpstr>Measuring DC Power Supply</vt:lpstr>
      <vt:lpstr>Measuring DC Power Supply</vt:lpstr>
      <vt:lpstr>Measuring DC Power Supply</vt:lpstr>
      <vt:lpstr>Measuring AC Waveforms</vt:lpstr>
      <vt:lpstr>Measuring AC Waveforms</vt:lpstr>
      <vt:lpstr>Measuring AC Waveforms</vt:lpstr>
      <vt:lpstr>Measuring AC Waveforms</vt:lpstr>
      <vt:lpstr>Measuring AC Waveforms</vt:lpstr>
      <vt:lpstr>Measuring AC Waveforms</vt:lpstr>
      <vt:lpstr>Notes on Analysis</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28</cp:revision>
  <dcterms:created xsi:type="dcterms:W3CDTF">2015-12-03T20:43:21Z</dcterms:created>
  <dcterms:modified xsi:type="dcterms:W3CDTF">2015-12-16T15:36:23Z</dcterms:modified>
</cp:coreProperties>
</file>