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02"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88B05-4E3B-4813-A9AA-F4616AE74407}" type="datetimeFigureOut">
              <a:rPr lang="en-US" smtClean="0"/>
              <a:t>12/16/2015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CF57D-0D72-481B-9917-4E08AE064E26}" type="slidenum">
              <a:rPr lang="en-US" smtClean="0"/>
              <a:t>‹#›</a:t>
            </a:fld>
            <a:endParaRPr lang="en-US"/>
          </a:p>
        </p:txBody>
      </p:sp>
    </p:spTree>
    <p:extLst>
      <p:ext uri="{BB962C8B-B14F-4D97-AF65-F5344CB8AC3E}">
        <p14:creationId xmlns:p14="http://schemas.microsoft.com/office/powerpoint/2010/main" val="5811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CF57D-0D72-481B-9917-4E08AE064E26}" type="slidenum">
              <a:rPr lang="en-US" smtClean="0"/>
              <a:t>1</a:t>
            </a:fld>
            <a:endParaRPr lang="en-US"/>
          </a:p>
        </p:txBody>
      </p:sp>
    </p:spTree>
    <p:extLst>
      <p:ext uri="{BB962C8B-B14F-4D97-AF65-F5344CB8AC3E}">
        <p14:creationId xmlns:p14="http://schemas.microsoft.com/office/powerpoint/2010/main" val="4109016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t>MS&amp;T Physics X135, Lab YZ: Tutorial Title</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US" dirty="0" smtClean="0"/>
              <a:t>Slide </a:t>
            </a:r>
            <a:fld id="{D57F1E4F-1CFF-5643-939E-217C01CDF565}" type="slidenum">
              <a:rPr lang="en-US" smtClean="0"/>
              <a:pPr/>
              <a:t>‹#›</a:t>
            </a:fld>
            <a:endParaRPr lang="en-US" dirty="0" smtClean="0"/>
          </a:p>
        </p:txBody>
      </p:sp>
      <p:grpSp>
        <p:nvGrpSpPr>
          <p:cNvPr id="34" name="Group 33"/>
          <p:cNvGrpSpPr/>
          <p:nvPr userDrawn="1"/>
        </p:nvGrpSpPr>
        <p:grpSpPr>
          <a:xfrm>
            <a:off x="9648712" y="218015"/>
            <a:ext cx="2654300" cy="1992113"/>
            <a:chOff x="9648712" y="218015"/>
            <a:chExt cx="2654300" cy="1992113"/>
          </a:xfrm>
          <a:effectLst>
            <a:outerShdw blurRad="50800" dist="38100" dir="2700000" algn="tl" rotWithShape="0">
              <a:prstClr val="black">
                <a:alpha val="40000"/>
              </a:prstClr>
            </a:outerShdw>
          </a:effectLst>
        </p:grpSpPr>
        <p:pic>
          <p:nvPicPr>
            <p:cNvPr id="35" name="Picture 4" descr="http://marketing.mst.edu/media/universityadvancement/communications/images/logos/logo/MissouriSTlogo-whiteoutline-we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6225" y="218015"/>
              <a:ext cx="1819275" cy="149542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userDrawn="1"/>
          </p:nvSpPr>
          <p:spPr>
            <a:xfrm>
              <a:off x="9648712" y="1686908"/>
              <a:ext cx="26543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chemeClr val="bg1"/>
                  </a:solidFill>
                  <a:latin typeface="Georgia" panose="02040502050405020303" pitchFamily="18" charset="0"/>
                </a:rPr>
                <a:t>Physics</a:t>
              </a:r>
              <a:endParaRPr lang="en-US" sz="2800" dirty="0">
                <a:solidFill>
                  <a:schemeClr val="bg1"/>
                </a:solidFill>
                <a:latin typeface="Georgia" panose="02040502050405020303" pitchFamily="18" charset="0"/>
              </a:endParaRPr>
            </a:p>
          </p:txBody>
        </p:sp>
        <p:cxnSp>
          <p:nvCxnSpPr>
            <p:cNvPr id="37" name="Straight Connector 36"/>
            <p:cNvCxnSpPr/>
            <p:nvPr userDrawn="1"/>
          </p:nvCxnSpPr>
          <p:spPr>
            <a:xfrm flipV="1">
              <a:off x="10355612" y="2206045"/>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10355612" y="1705386"/>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MS&amp;T Physics X135, Lab YZ: Tutorial Title</a:t>
            </a:r>
            <a:endParaRPr lang="en-US" dirty="0"/>
          </a:p>
        </p:txBody>
      </p:sp>
      <p:sp>
        <p:nvSpPr>
          <p:cNvPr id="6" name="Slide Number Placeholder 5"/>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MS&amp;T Physics X135, Lab YZ: Tutorial Title</a:t>
            </a:r>
            <a:endParaRPr lang="en-US" dirty="0"/>
          </a:p>
        </p:txBody>
      </p:sp>
      <p:sp>
        <p:nvSpPr>
          <p:cNvPr id="6" name="Slide Number Placeholder 5"/>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MS&amp;T Physics X135, Lab YZ: Tutorial Title</a:t>
            </a:r>
            <a:endParaRPr lang="en-US" dirty="0"/>
          </a:p>
        </p:txBody>
      </p:sp>
      <p:sp>
        <p:nvSpPr>
          <p:cNvPr id="6" name="Slide Number Placeholder 5"/>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MS&amp;T Physics X135, Lab YZ: Tutorial Title</a:t>
            </a:r>
            <a:endParaRPr lang="en-US" dirty="0"/>
          </a:p>
        </p:txBody>
      </p:sp>
      <p:sp>
        <p:nvSpPr>
          <p:cNvPr id="6" name="Slide Number Placeholder 5"/>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MS&amp;T Physics X135, Lab YZ: Tutorial Title</a:t>
            </a:r>
            <a:endParaRPr lang="en-US" dirty="0"/>
          </a:p>
        </p:txBody>
      </p:sp>
      <p:sp>
        <p:nvSpPr>
          <p:cNvPr id="6" name="Slide Number Placeholder 5"/>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MS&amp;T Physics X135, Lab YZ: Tutorial Title</a:t>
            </a:r>
            <a:endParaRPr lang="en-US" dirty="0"/>
          </a:p>
        </p:txBody>
      </p:sp>
      <p:sp>
        <p:nvSpPr>
          <p:cNvPr id="6" name="Slide Number Placeholder 5"/>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MS&amp;T Physics X135, Lab YZ: Tutorial Title</a:t>
            </a:r>
            <a:endParaRPr lang="en-US" dirty="0"/>
          </a:p>
        </p:txBody>
      </p:sp>
      <p:sp>
        <p:nvSpPr>
          <p:cNvPr id="6" name="Slide Number Placeholder 5"/>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MS&amp;T Physics X135, Lab YZ: Tutorial Title</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US" dirty="0" smtClean="0"/>
              <a:t>Slide </a:t>
            </a:r>
            <a:fld id="{D57F1E4F-1CFF-5643-939E-217C01CDF565}" type="slidenum">
              <a:rPr lang="en-US" smtClean="0"/>
              <a:pPr/>
              <a:t>‹#›</a:t>
            </a:fld>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MS&amp;T Physics X135, Lab YZ: Tutorial Title</a:t>
            </a:r>
            <a:endParaRPr lang="en-US" dirty="0"/>
          </a:p>
        </p:txBody>
      </p:sp>
      <p:sp>
        <p:nvSpPr>
          <p:cNvPr id="6" name="Slide Number Placeholder 5"/>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smtClean="0"/>
              <a:t>MS&amp;T Physics X135, Lab YZ: Tutorial Title</a:t>
            </a:r>
            <a:endParaRPr lang="en-US" dirty="0"/>
          </a:p>
        </p:txBody>
      </p:sp>
      <p:sp>
        <p:nvSpPr>
          <p:cNvPr id="7" name="Slide Number Placeholder 6"/>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smtClean="0"/>
              <a:t>MS&amp;T Physics X135, Lab YZ: Tutorial Title</a:t>
            </a:r>
            <a:endParaRPr lang="en-US" dirty="0"/>
          </a:p>
        </p:txBody>
      </p:sp>
      <p:sp>
        <p:nvSpPr>
          <p:cNvPr id="9" name="Slide Number Placeholder 8"/>
          <p:cNvSpPr>
            <a:spLocks noGrp="1"/>
          </p:cNvSpPr>
          <p:nvPr>
            <p:ph type="sldNum" sz="quarter" idx="12"/>
          </p:nvPr>
        </p:nvSpPr>
        <p:spPr/>
        <p:txBody>
          <a:bodyPr/>
          <a:lstStyle/>
          <a:p>
            <a:r>
              <a:rPr lang="en-US" smtClean="0"/>
              <a:t>Slide </a:t>
            </a:r>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t>MS&amp;T Physics X135, Lab YZ: Tutorial Title</a:t>
            </a:r>
            <a:endParaRPr lang="en-US" dirty="0"/>
          </a:p>
        </p:txBody>
      </p:sp>
      <p:sp>
        <p:nvSpPr>
          <p:cNvPr id="5" name="Slide Number Placeholder 4"/>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MS&amp;T Physics X135, Lab YZ: Tutorial Title</a:t>
            </a:r>
            <a:endParaRPr lang="en-US" dirty="0"/>
          </a:p>
        </p:txBody>
      </p:sp>
      <p:sp>
        <p:nvSpPr>
          <p:cNvPr id="4" name="Slide Number Placeholder 3"/>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MS&amp;T Physics X135, Lab YZ: Tutorial Title</a:t>
            </a:r>
            <a:endParaRPr lang="en-US" dirty="0"/>
          </a:p>
        </p:txBody>
      </p:sp>
      <p:sp>
        <p:nvSpPr>
          <p:cNvPr id="7" name="Slide Number Placeholder 6"/>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MS&amp;T Physics X135, Lab YZ: Tutorial Title</a:t>
            </a:r>
            <a:endParaRPr lang="en-US" dirty="0"/>
          </a:p>
        </p:txBody>
      </p:sp>
      <p:sp>
        <p:nvSpPr>
          <p:cNvPr id="7" name="Slide Number Placeholder 6"/>
          <p:cNvSpPr>
            <a:spLocks noGrp="1"/>
          </p:cNvSpPr>
          <p:nvPr>
            <p:ph type="sldNum" sz="quarter" idx="12"/>
          </p:nvPr>
        </p:nvSpPr>
        <p:spPr/>
        <p:txBody>
          <a:bodyPr/>
          <a:lstStyle/>
          <a:p>
            <a:r>
              <a:rPr lang="en-US" dirty="0" smtClean="0"/>
              <a:t>Slide </a:t>
            </a:r>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smtClean="0"/>
              <a:t>MS&amp;T Physics X135, Lab YZ: Tutorial Title</a:t>
            </a:r>
            <a:endParaRPr lang="en-US" dirty="0"/>
          </a:p>
        </p:txBody>
      </p:sp>
      <p:sp>
        <p:nvSpPr>
          <p:cNvPr id="6" name="Slide Number Placeholder 5"/>
          <p:cNvSpPr>
            <a:spLocks noGrp="1"/>
          </p:cNvSpPr>
          <p:nvPr>
            <p:ph type="sldNum" sz="quarter" idx="4"/>
          </p:nvPr>
        </p:nvSpPr>
        <p:spPr>
          <a:xfrm>
            <a:off x="7705070" y="6422362"/>
            <a:ext cx="1327294"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endParaRPr lang="en-US" dirty="0"/>
          </a:p>
        </p:txBody>
      </p:sp>
      <p:grpSp>
        <p:nvGrpSpPr>
          <p:cNvPr id="1034" name="Group 1033"/>
          <p:cNvGrpSpPr/>
          <p:nvPr userDrawn="1"/>
        </p:nvGrpSpPr>
        <p:grpSpPr>
          <a:xfrm>
            <a:off x="9648712" y="218015"/>
            <a:ext cx="2654300" cy="1992113"/>
            <a:chOff x="9648712" y="218015"/>
            <a:chExt cx="2654300" cy="1992113"/>
          </a:xfrm>
          <a:effectLst>
            <a:outerShdw blurRad="50800" dist="38100" dir="2700000" algn="tl" rotWithShape="0">
              <a:prstClr val="black">
                <a:alpha val="40000"/>
              </a:prstClr>
            </a:outerShdw>
          </a:effectLst>
        </p:grpSpPr>
        <p:pic>
          <p:nvPicPr>
            <p:cNvPr id="1028" name="Picture 4" descr="http://marketing.mst.edu/media/universityadvancement/communications/images/logos/logo/MissouriSTlogo-whiteoutline-web.pn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0066225" y="218015"/>
              <a:ext cx="1819275" cy="14954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9648712" y="1686908"/>
              <a:ext cx="26543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chemeClr val="bg1"/>
                  </a:solidFill>
                  <a:latin typeface="Georgia" panose="02040502050405020303" pitchFamily="18" charset="0"/>
                </a:rPr>
                <a:t>Physics</a:t>
              </a:r>
              <a:endParaRPr lang="en-US" sz="2800" dirty="0">
                <a:solidFill>
                  <a:schemeClr val="bg1"/>
                </a:solidFill>
                <a:latin typeface="Georgia" panose="02040502050405020303" pitchFamily="18" charset="0"/>
              </a:endParaRPr>
            </a:p>
          </p:txBody>
        </p:sp>
        <p:cxnSp>
          <p:nvCxnSpPr>
            <p:cNvPr id="31" name="Straight Connector 30"/>
            <p:cNvCxnSpPr/>
            <p:nvPr userDrawn="1"/>
          </p:nvCxnSpPr>
          <p:spPr>
            <a:xfrm flipV="1">
              <a:off x="10355612" y="2206045"/>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V="1">
              <a:off x="10355612" y="1705386"/>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Coulomb’s Law and Using PASCO Capstone</a:t>
            </a:r>
            <a:endParaRPr lang="en-US" dirty="0"/>
          </a:p>
        </p:txBody>
      </p:sp>
      <p:sp>
        <p:nvSpPr>
          <p:cNvPr id="3" name="Subtitle 2"/>
          <p:cNvSpPr>
            <a:spLocks noGrp="1"/>
          </p:cNvSpPr>
          <p:nvPr>
            <p:ph type="subTitle" idx="1"/>
          </p:nvPr>
        </p:nvSpPr>
        <p:spPr/>
        <p:txBody>
          <a:bodyPr/>
          <a:lstStyle/>
          <a:p>
            <a:pPr algn="ctr"/>
            <a:r>
              <a:rPr lang="en-US" dirty="0" smtClean="0"/>
              <a:t>MS&amp;T Physics 2135, Lab O1</a:t>
            </a:r>
            <a:endParaRPr lang="en-US" dirty="0"/>
          </a:p>
        </p:txBody>
      </p:sp>
    </p:spTree>
    <p:extLst>
      <p:ext uri="{BB962C8B-B14F-4D97-AF65-F5344CB8AC3E}">
        <p14:creationId xmlns:p14="http://schemas.microsoft.com/office/powerpoint/2010/main" val="2006289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Review Laboratory Report Format.</a:t>
            </a:r>
          </a:p>
          <a:p>
            <a:r>
              <a:rPr lang="en-US" dirty="0" smtClean="0"/>
              <a:t>Apply Coulomb’s Law to a simple geometry and calculate results.</a:t>
            </a:r>
          </a:p>
          <a:p>
            <a:r>
              <a:rPr lang="en-US" dirty="0" smtClean="0"/>
              <a:t>Review use of Capstone, our data acquisition software and hardware for electrical and magnetic measurements.</a:t>
            </a:r>
            <a:endParaRPr lang="en-US" dirty="0"/>
          </a:p>
        </p:txBody>
      </p:sp>
      <p:sp>
        <p:nvSpPr>
          <p:cNvPr id="4" name="Footer Placeholder 3"/>
          <p:cNvSpPr>
            <a:spLocks noGrp="1"/>
          </p:cNvSpPr>
          <p:nvPr>
            <p:ph type="ftr" sz="quarter" idx="11"/>
          </p:nvPr>
        </p:nvSpPr>
        <p:spPr/>
        <p:txBody>
          <a:bodyPr/>
          <a:lstStyle/>
          <a:p>
            <a:r>
              <a:rPr lang="en-US" dirty="0" smtClean="0"/>
              <a:t>MS&amp;T Physics 2135, Lab O1: Coulomb’s Law &amp; Capstone</a:t>
            </a:r>
            <a:endParaRPr lang="en-US" dirty="0"/>
          </a:p>
        </p:txBody>
      </p:sp>
      <p:sp>
        <p:nvSpPr>
          <p:cNvPr id="5" name="Slide Number Placeholder 4"/>
          <p:cNvSpPr>
            <a:spLocks noGrp="1"/>
          </p:cNvSpPr>
          <p:nvPr>
            <p:ph type="sldNum" sz="quarter" idx="12"/>
          </p:nvPr>
        </p:nvSpPr>
        <p:spPr/>
        <p:txBody>
          <a:bodyPr/>
          <a:lstStyle/>
          <a:p>
            <a:r>
              <a:rPr lang="en-US" dirty="0" smtClean="0"/>
              <a:t>Slide </a:t>
            </a:r>
            <a:fld id="{D57F1E4F-1CFF-5643-939E-217C01CDF565}" type="slidenum">
              <a:rPr lang="en-US" smtClean="0"/>
              <a:pPr/>
              <a:t>2</a:t>
            </a:fld>
            <a:r>
              <a:rPr lang="en-US" dirty="0"/>
              <a:t>/9</a:t>
            </a:r>
            <a:endParaRPr lang="en-US" dirty="0" smtClean="0"/>
          </a:p>
        </p:txBody>
      </p:sp>
      <p:sp>
        <p:nvSpPr>
          <p:cNvPr id="6" name="Content Placeholder 2"/>
          <p:cNvSpPr txBox="1">
            <a:spLocks/>
          </p:cNvSpPr>
          <p:nvPr/>
        </p:nvSpPr>
        <p:spPr>
          <a:xfrm>
            <a:off x="677334" y="4291477"/>
            <a:ext cx="8596668" cy="14362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smtClean="0"/>
              <a:t>Note: You must provide several sections for each lab report in this class.  Details regarding what information belongs in each of these sections can be found in the “General Information” section at the beginning of your lab manual.  If you have any questions that are not answered there, consult your lab instructor.</a:t>
            </a:r>
            <a:endParaRPr lang="en-US" dirty="0"/>
          </a:p>
        </p:txBody>
      </p:sp>
    </p:spTree>
    <p:extLst>
      <p:ext uri="{BB962C8B-B14F-4D97-AF65-F5344CB8AC3E}">
        <p14:creationId xmlns:p14="http://schemas.microsoft.com/office/powerpoint/2010/main" val="43432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 Coulomb’s Law</a:t>
            </a:r>
            <a:endParaRPr lang="en-US" dirty="0"/>
          </a:p>
        </p:txBody>
      </p:sp>
      <p:sp>
        <p:nvSpPr>
          <p:cNvPr id="3" name="Content Placeholder 2"/>
          <p:cNvSpPr>
            <a:spLocks noGrp="1"/>
          </p:cNvSpPr>
          <p:nvPr>
            <p:ph idx="1"/>
          </p:nvPr>
        </p:nvSpPr>
        <p:spPr>
          <a:xfrm>
            <a:off x="677334" y="2160589"/>
            <a:ext cx="8596668" cy="3880773"/>
          </a:xfrm>
        </p:spPr>
        <p:txBody>
          <a:bodyPr/>
          <a:lstStyle/>
          <a:p>
            <a:r>
              <a:rPr lang="en-US" dirty="0" smtClean="0"/>
              <a:t>Cut two pieces of tape approximately the same size and measure the length.</a:t>
            </a:r>
          </a:p>
          <a:p>
            <a:r>
              <a:rPr lang="en-US" dirty="0" smtClean="0"/>
              <a:t>Place tape sticky side down on the table.  Note the folded over portion at the end to allow for easy removal.  Rub the tape to build up charge.</a:t>
            </a:r>
            <a:endParaRPr lang="en-US" dirty="0"/>
          </a:p>
        </p:txBody>
      </p:sp>
      <p:sp>
        <p:nvSpPr>
          <p:cNvPr id="4" name="Footer Placeholder 3"/>
          <p:cNvSpPr>
            <a:spLocks noGrp="1"/>
          </p:cNvSpPr>
          <p:nvPr>
            <p:ph type="ftr" sz="quarter" idx="11"/>
          </p:nvPr>
        </p:nvSpPr>
        <p:spPr/>
        <p:txBody>
          <a:bodyPr/>
          <a:lstStyle/>
          <a:p>
            <a:r>
              <a:rPr lang="en-US" dirty="0"/>
              <a:t>MS&amp;T Physics 2135, Lab O1: Coulomb’s Law &amp; Capstone</a:t>
            </a:r>
          </a:p>
        </p:txBody>
      </p:sp>
      <p:sp>
        <p:nvSpPr>
          <p:cNvPr id="5" name="Slide Number Placeholder 4"/>
          <p:cNvSpPr>
            <a:spLocks noGrp="1"/>
          </p:cNvSpPr>
          <p:nvPr>
            <p:ph type="sldNum" sz="quarter" idx="12"/>
          </p:nvPr>
        </p:nvSpPr>
        <p:spPr/>
        <p:txBody>
          <a:bodyPr/>
          <a:lstStyle/>
          <a:p>
            <a:r>
              <a:rPr lang="en-US" dirty="0" smtClean="0"/>
              <a:t>Slide </a:t>
            </a:r>
            <a:fld id="{D57F1E4F-1CFF-5643-939E-217C01CDF565}" type="slidenum">
              <a:rPr lang="en-US" smtClean="0"/>
              <a:pPr/>
              <a:t>3</a:t>
            </a:fld>
            <a:r>
              <a:rPr lang="en-US" dirty="0"/>
              <a:t>/9</a:t>
            </a:r>
            <a:endParaRPr lang="en-US" dirty="0" smtClean="0"/>
          </a:p>
        </p:txBody>
      </p:sp>
      <p:pic>
        <p:nvPicPr>
          <p:cNvPr id="8" name="Picture 7"/>
          <p:cNvPicPr>
            <a:picLocks noChangeAspect="1"/>
          </p:cNvPicPr>
          <p:nvPr/>
        </p:nvPicPr>
        <p:blipFill>
          <a:blip r:embed="rId2"/>
          <a:stretch>
            <a:fillRect/>
          </a:stretch>
        </p:blipFill>
        <p:spPr>
          <a:xfrm>
            <a:off x="1993822" y="3477302"/>
            <a:ext cx="5964794" cy="2237697"/>
          </a:xfrm>
          <a:prstGeom prst="rect">
            <a:avLst/>
          </a:prstGeom>
        </p:spPr>
      </p:pic>
    </p:spTree>
    <p:extLst>
      <p:ext uri="{BB962C8B-B14F-4D97-AF65-F5344CB8AC3E}">
        <p14:creationId xmlns:p14="http://schemas.microsoft.com/office/powerpoint/2010/main" val="71870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I: Coulomb’s Law</a:t>
            </a:r>
          </a:p>
        </p:txBody>
      </p:sp>
      <p:sp>
        <p:nvSpPr>
          <p:cNvPr id="3" name="Content Placeholder 2"/>
          <p:cNvSpPr>
            <a:spLocks noGrp="1"/>
          </p:cNvSpPr>
          <p:nvPr>
            <p:ph idx="1"/>
          </p:nvPr>
        </p:nvSpPr>
        <p:spPr>
          <a:xfrm>
            <a:off x="677334" y="2160589"/>
            <a:ext cx="4999566" cy="3880773"/>
          </a:xfrm>
        </p:spPr>
        <p:txBody>
          <a:bodyPr/>
          <a:lstStyle/>
          <a:p>
            <a:r>
              <a:rPr lang="en-US" dirty="0" smtClean="0"/>
              <a:t>Quickly pull the tape off the table and hold the two strips back to back.</a:t>
            </a:r>
          </a:p>
          <a:p>
            <a:r>
              <a:rPr lang="en-US" dirty="0" smtClean="0"/>
              <a:t>The curvature seen in the second strip here is due to a bad pull; ideally both pieces should be straight to simplify measurement of </a:t>
            </a:r>
            <a:r>
              <a:rPr lang="el-GR" dirty="0" smtClean="0"/>
              <a:t>θ</a:t>
            </a:r>
            <a:r>
              <a:rPr lang="en-US" dirty="0" smtClean="0"/>
              <a:t>.</a:t>
            </a:r>
          </a:p>
          <a:p>
            <a:r>
              <a:rPr lang="en-US" dirty="0" smtClean="0"/>
              <a:t>Beware: In measuring </a:t>
            </a:r>
            <a:r>
              <a:rPr lang="el-GR" dirty="0" smtClean="0"/>
              <a:t>θ</a:t>
            </a:r>
            <a:r>
              <a:rPr lang="en-US" dirty="0" smtClean="0"/>
              <a:t>, you may find that the tape is attracted to the protractor.  </a:t>
            </a:r>
            <a:endParaRPr lang="en-US" dirty="0"/>
          </a:p>
          <a:p>
            <a:r>
              <a:rPr lang="en-US" dirty="0" smtClean="0"/>
              <a:t>Perform </a:t>
            </a:r>
            <a:r>
              <a:rPr lang="en-US" dirty="0"/>
              <a:t>the indicated analysis </a:t>
            </a:r>
            <a:r>
              <a:rPr lang="en-US" dirty="0" smtClean="0"/>
              <a:t>based on your measured </a:t>
            </a:r>
            <a:r>
              <a:rPr lang="el-GR" dirty="0" smtClean="0"/>
              <a:t>θ</a:t>
            </a:r>
            <a:r>
              <a:rPr lang="en-US" dirty="0" smtClean="0"/>
              <a:t> and L and the mass given in the report.</a:t>
            </a:r>
          </a:p>
        </p:txBody>
      </p:sp>
      <p:sp>
        <p:nvSpPr>
          <p:cNvPr id="4" name="Footer Placeholder 3"/>
          <p:cNvSpPr>
            <a:spLocks noGrp="1"/>
          </p:cNvSpPr>
          <p:nvPr>
            <p:ph type="ftr" sz="quarter" idx="11"/>
          </p:nvPr>
        </p:nvSpPr>
        <p:spPr/>
        <p:txBody>
          <a:bodyPr/>
          <a:lstStyle/>
          <a:p>
            <a:r>
              <a:rPr lang="en-US" dirty="0"/>
              <a:t>MS&amp;T Physics 2135, Lab O1: Coulomb’s Law &amp; Capstone</a:t>
            </a:r>
          </a:p>
        </p:txBody>
      </p:sp>
      <p:sp>
        <p:nvSpPr>
          <p:cNvPr id="5" name="Slide Number Placeholder 4"/>
          <p:cNvSpPr>
            <a:spLocks noGrp="1"/>
          </p:cNvSpPr>
          <p:nvPr>
            <p:ph type="sldNum" sz="quarter" idx="12"/>
          </p:nvPr>
        </p:nvSpPr>
        <p:spPr/>
        <p:txBody>
          <a:bodyPr/>
          <a:lstStyle/>
          <a:p>
            <a:r>
              <a:rPr lang="en-US" dirty="0" smtClean="0"/>
              <a:t>Slide </a:t>
            </a:r>
            <a:fld id="{D57F1E4F-1CFF-5643-939E-217C01CDF565}" type="slidenum">
              <a:rPr lang="en-US" smtClean="0"/>
              <a:pPr/>
              <a:t>4</a:t>
            </a:fld>
            <a:r>
              <a:rPr lang="en-US" dirty="0"/>
              <a:t>/9</a:t>
            </a:r>
            <a:endParaRPr lang="en-US" dirty="0" smtClean="0"/>
          </a:p>
        </p:txBody>
      </p:sp>
      <p:pic>
        <p:nvPicPr>
          <p:cNvPr id="6" name="Picture 5"/>
          <p:cNvPicPr>
            <a:picLocks noChangeAspect="1"/>
          </p:cNvPicPr>
          <p:nvPr/>
        </p:nvPicPr>
        <p:blipFill>
          <a:blip r:embed="rId2"/>
          <a:stretch>
            <a:fillRect/>
          </a:stretch>
        </p:blipFill>
        <p:spPr>
          <a:xfrm>
            <a:off x="6083369" y="1930400"/>
            <a:ext cx="2539862" cy="3474531"/>
          </a:xfrm>
          <a:prstGeom prst="rect">
            <a:avLst/>
          </a:prstGeom>
        </p:spPr>
      </p:pic>
    </p:spTree>
    <p:extLst>
      <p:ext uri="{BB962C8B-B14F-4D97-AF65-F5344CB8AC3E}">
        <p14:creationId xmlns:p14="http://schemas.microsoft.com/office/powerpoint/2010/main" val="4026580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 PASCO Capstone</a:t>
            </a:r>
            <a:endParaRPr lang="en-US" dirty="0"/>
          </a:p>
        </p:txBody>
      </p:sp>
      <p:sp>
        <p:nvSpPr>
          <p:cNvPr id="4" name="Footer Placeholder 3"/>
          <p:cNvSpPr>
            <a:spLocks noGrp="1"/>
          </p:cNvSpPr>
          <p:nvPr>
            <p:ph type="ftr" sz="quarter" idx="11"/>
          </p:nvPr>
        </p:nvSpPr>
        <p:spPr/>
        <p:txBody>
          <a:bodyPr/>
          <a:lstStyle/>
          <a:p>
            <a:r>
              <a:rPr lang="en-US" dirty="0"/>
              <a:t>MS&amp;T Physics 2135, Lab O1: Coulomb’s Law &amp; Capstone</a:t>
            </a:r>
          </a:p>
        </p:txBody>
      </p:sp>
      <p:sp>
        <p:nvSpPr>
          <p:cNvPr id="5" name="Slide Number Placeholder 4"/>
          <p:cNvSpPr>
            <a:spLocks noGrp="1"/>
          </p:cNvSpPr>
          <p:nvPr>
            <p:ph type="sldNum" sz="quarter" idx="12"/>
          </p:nvPr>
        </p:nvSpPr>
        <p:spPr/>
        <p:txBody>
          <a:bodyPr/>
          <a:lstStyle/>
          <a:p>
            <a:r>
              <a:rPr lang="en-US" dirty="0" smtClean="0"/>
              <a:t>Slide </a:t>
            </a:r>
            <a:fld id="{D57F1E4F-1CFF-5643-939E-217C01CDF565}" type="slidenum">
              <a:rPr lang="en-US" smtClean="0"/>
              <a:pPr/>
              <a:t>5</a:t>
            </a:fld>
            <a:r>
              <a:rPr lang="en-US" dirty="0"/>
              <a:t>/9</a:t>
            </a:r>
            <a:endParaRPr lang="en-US" dirty="0" smtClean="0"/>
          </a:p>
        </p:txBody>
      </p:sp>
      <p:sp>
        <p:nvSpPr>
          <p:cNvPr id="8" name="Content Placeholder 7"/>
          <p:cNvSpPr>
            <a:spLocks noGrp="1"/>
          </p:cNvSpPr>
          <p:nvPr>
            <p:ph idx="1"/>
          </p:nvPr>
        </p:nvSpPr>
        <p:spPr>
          <a:xfrm>
            <a:off x="677334" y="2160589"/>
            <a:ext cx="3082080" cy="3880773"/>
          </a:xfrm>
        </p:spPr>
        <p:txBody>
          <a:bodyPr/>
          <a:lstStyle/>
          <a:p>
            <a:r>
              <a:rPr lang="en-US" dirty="0" smtClean="0"/>
              <a:t>The pane on the left in Capstone changes based on which tool is selected.</a:t>
            </a:r>
          </a:p>
          <a:p>
            <a:r>
              <a:rPr lang="en-US" dirty="0" smtClean="0"/>
              <a:t>Clicking the </a:t>
            </a:r>
            <a:r>
              <a:rPr lang="en-US" smtClean="0"/>
              <a:t>currently selected </a:t>
            </a:r>
            <a:r>
              <a:rPr lang="en-US" dirty="0" smtClean="0"/>
              <a:t>tool hides the pane from view.</a:t>
            </a:r>
          </a:p>
          <a:p>
            <a:r>
              <a:rPr lang="en-US" dirty="0" smtClean="0"/>
              <a:t>Select the Hardware Setup tool and add the Voltage Sensor to the experiment.</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414" y="1551860"/>
            <a:ext cx="5514588" cy="4239339"/>
          </a:xfrm>
          <a:prstGeom prst="rect">
            <a:avLst/>
          </a:prstGeom>
        </p:spPr>
      </p:pic>
    </p:spTree>
    <p:extLst>
      <p:ext uri="{BB962C8B-B14F-4D97-AF65-F5344CB8AC3E}">
        <p14:creationId xmlns:p14="http://schemas.microsoft.com/office/powerpoint/2010/main" val="425537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II: PASCO Capstone</a:t>
            </a:r>
          </a:p>
        </p:txBody>
      </p:sp>
      <p:sp>
        <p:nvSpPr>
          <p:cNvPr id="3" name="Content Placeholder 2"/>
          <p:cNvSpPr>
            <a:spLocks noGrp="1"/>
          </p:cNvSpPr>
          <p:nvPr>
            <p:ph idx="1"/>
          </p:nvPr>
        </p:nvSpPr>
        <p:spPr>
          <a:xfrm>
            <a:off x="677334" y="2160589"/>
            <a:ext cx="3082080" cy="3880773"/>
          </a:xfrm>
        </p:spPr>
        <p:txBody>
          <a:bodyPr/>
          <a:lstStyle/>
          <a:p>
            <a:r>
              <a:rPr lang="en-US" dirty="0" smtClean="0"/>
              <a:t>Select the Signal Generator tool to configure the output signal.</a:t>
            </a:r>
            <a:endParaRPr lang="en-US" dirty="0"/>
          </a:p>
        </p:txBody>
      </p:sp>
      <p:sp>
        <p:nvSpPr>
          <p:cNvPr id="4" name="Footer Placeholder 3"/>
          <p:cNvSpPr>
            <a:spLocks noGrp="1"/>
          </p:cNvSpPr>
          <p:nvPr>
            <p:ph type="ftr" sz="quarter" idx="11"/>
          </p:nvPr>
        </p:nvSpPr>
        <p:spPr/>
        <p:txBody>
          <a:bodyPr/>
          <a:lstStyle/>
          <a:p>
            <a:r>
              <a:rPr lang="en-US" dirty="0"/>
              <a:t>MS&amp;T Physics 2135, Lab O1: Coulomb’s Law &amp; Capstone</a:t>
            </a:r>
          </a:p>
        </p:txBody>
      </p:sp>
      <p:sp>
        <p:nvSpPr>
          <p:cNvPr id="5" name="Slide Number Placeholder 4"/>
          <p:cNvSpPr>
            <a:spLocks noGrp="1"/>
          </p:cNvSpPr>
          <p:nvPr>
            <p:ph type="sldNum" sz="quarter" idx="12"/>
          </p:nvPr>
        </p:nvSpPr>
        <p:spPr/>
        <p:txBody>
          <a:bodyPr/>
          <a:lstStyle/>
          <a:p>
            <a:r>
              <a:rPr lang="en-US" dirty="0" smtClean="0"/>
              <a:t>Slide </a:t>
            </a:r>
            <a:fld id="{D57F1E4F-1CFF-5643-939E-217C01CDF565}" type="slidenum">
              <a:rPr lang="en-US" smtClean="0"/>
              <a:pPr/>
              <a:t>6</a:t>
            </a:fld>
            <a:r>
              <a:rPr lang="en-US" dirty="0"/>
              <a:t>/9</a:t>
            </a:r>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414" y="1551859"/>
            <a:ext cx="5514588" cy="4239340"/>
          </a:xfrm>
          <a:prstGeom prst="rect">
            <a:avLst/>
          </a:prstGeom>
        </p:spPr>
      </p:pic>
    </p:spTree>
    <p:extLst>
      <p:ext uri="{BB962C8B-B14F-4D97-AF65-F5344CB8AC3E}">
        <p14:creationId xmlns:p14="http://schemas.microsoft.com/office/powerpoint/2010/main" val="4066118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II: PASCO Capstone</a:t>
            </a:r>
          </a:p>
        </p:txBody>
      </p:sp>
      <p:sp>
        <p:nvSpPr>
          <p:cNvPr id="3" name="Content Placeholder 2"/>
          <p:cNvSpPr>
            <a:spLocks noGrp="1"/>
          </p:cNvSpPr>
          <p:nvPr>
            <p:ph idx="1"/>
          </p:nvPr>
        </p:nvSpPr>
        <p:spPr>
          <a:xfrm>
            <a:off x="677334" y="2160589"/>
            <a:ext cx="3082080" cy="3880773"/>
          </a:xfrm>
        </p:spPr>
        <p:txBody>
          <a:bodyPr/>
          <a:lstStyle/>
          <a:p>
            <a:r>
              <a:rPr lang="en-US" dirty="0" smtClean="0"/>
              <a:t>Set a Stop Condition to automatically end data collection after five cycles have been captured.</a:t>
            </a:r>
            <a:endParaRPr lang="en-US" dirty="0"/>
          </a:p>
        </p:txBody>
      </p:sp>
      <p:sp>
        <p:nvSpPr>
          <p:cNvPr id="4" name="Footer Placeholder 3"/>
          <p:cNvSpPr>
            <a:spLocks noGrp="1"/>
          </p:cNvSpPr>
          <p:nvPr>
            <p:ph type="ftr" sz="quarter" idx="11"/>
          </p:nvPr>
        </p:nvSpPr>
        <p:spPr/>
        <p:txBody>
          <a:bodyPr/>
          <a:lstStyle/>
          <a:p>
            <a:r>
              <a:rPr lang="en-US" dirty="0"/>
              <a:t>MS&amp;T Physics 2135, Lab O1: Coulomb’s Law &amp; Capstone</a:t>
            </a:r>
          </a:p>
        </p:txBody>
      </p:sp>
      <p:sp>
        <p:nvSpPr>
          <p:cNvPr id="5" name="Slide Number Placeholder 4"/>
          <p:cNvSpPr>
            <a:spLocks noGrp="1"/>
          </p:cNvSpPr>
          <p:nvPr>
            <p:ph type="sldNum" sz="quarter" idx="12"/>
          </p:nvPr>
        </p:nvSpPr>
        <p:spPr/>
        <p:txBody>
          <a:bodyPr/>
          <a:lstStyle/>
          <a:p>
            <a:r>
              <a:rPr lang="en-US" dirty="0" smtClean="0"/>
              <a:t>Slide </a:t>
            </a:r>
            <a:fld id="{D57F1E4F-1CFF-5643-939E-217C01CDF565}" type="slidenum">
              <a:rPr lang="en-US" smtClean="0"/>
              <a:pPr/>
              <a:t>7</a:t>
            </a:fld>
            <a:r>
              <a:rPr lang="en-US" dirty="0"/>
              <a:t>/9</a:t>
            </a:r>
            <a:endParaRPr lang="en-US"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414" y="1551860"/>
            <a:ext cx="5508990" cy="4239340"/>
          </a:xfrm>
          <a:prstGeom prst="rect">
            <a:avLst/>
          </a:prstGeom>
        </p:spPr>
      </p:pic>
    </p:spTree>
    <p:extLst>
      <p:ext uri="{BB962C8B-B14F-4D97-AF65-F5344CB8AC3E}">
        <p14:creationId xmlns:p14="http://schemas.microsoft.com/office/powerpoint/2010/main" val="3746860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II: PASCO Capstone</a:t>
            </a:r>
          </a:p>
        </p:txBody>
      </p:sp>
      <p:sp>
        <p:nvSpPr>
          <p:cNvPr id="3" name="Content Placeholder 2"/>
          <p:cNvSpPr>
            <a:spLocks noGrp="1"/>
          </p:cNvSpPr>
          <p:nvPr>
            <p:ph idx="1"/>
          </p:nvPr>
        </p:nvSpPr>
        <p:spPr>
          <a:xfrm>
            <a:off x="677334" y="2160589"/>
            <a:ext cx="3082080" cy="3880773"/>
          </a:xfrm>
        </p:spPr>
        <p:txBody>
          <a:bodyPr/>
          <a:lstStyle/>
          <a:p>
            <a:r>
              <a:rPr lang="en-US" dirty="0" smtClean="0"/>
              <a:t>Hide the left hand pane. </a:t>
            </a:r>
          </a:p>
          <a:p>
            <a:r>
              <a:rPr lang="en-US" dirty="0" smtClean="0"/>
              <a:t>You can choose from several display presets, but today we want a single graph.</a:t>
            </a:r>
          </a:p>
          <a:p>
            <a:r>
              <a:rPr lang="en-US" dirty="0" smtClean="0"/>
              <a:t>Note that you can customize the way data is presented in a given experiment by adding or removing displays.</a:t>
            </a:r>
            <a:endParaRPr lang="en-US" dirty="0"/>
          </a:p>
        </p:txBody>
      </p:sp>
      <p:sp>
        <p:nvSpPr>
          <p:cNvPr id="4" name="Footer Placeholder 3"/>
          <p:cNvSpPr>
            <a:spLocks noGrp="1"/>
          </p:cNvSpPr>
          <p:nvPr>
            <p:ph type="ftr" sz="quarter" idx="11"/>
          </p:nvPr>
        </p:nvSpPr>
        <p:spPr/>
        <p:txBody>
          <a:bodyPr/>
          <a:lstStyle/>
          <a:p>
            <a:r>
              <a:rPr lang="en-US" dirty="0"/>
              <a:t>MS&amp;T Physics 2135, Lab O1: Coulomb’s Law &amp; Capstone</a:t>
            </a:r>
          </a:p>
        </p:txBody>
      </p:sp>
      <p:sp>
        <p:nvSpPr>
          <p:cNvPr id="5" name="Slide Number Placeholder 4"/>
          <p:cNvSpPr>
            <a:spLocks noGrp="1"/>
          </p:cNvSpPr>
          <p:nvPr>
            <p:ph type="sldNum" sz="quarter" idx="12"/>
          </p:nvPr>
        </p:nvSpPr>
        <p:spPr/>
        <p:txBody>
          <a:bodyPr/>
          <a:lstStyle/>
          <a:p>
            <a:r>
              <a:rPr lang="en-US" dirty="0" smtClean="0"/>
              <a:t>Slide </a:t>
            </a:r>
            <a:fld id="{D57F1E4F-1CFF-5643-939E-217C01CDF565}" type="slidenum">
              <a:rPr lang="en-US" smtClean="0"/>
              <a:pPr/>
              <a:t>8</a:t>
            </a:fld>
            <a:r>
              <a:rPr lang="en-US" dirty="0"/>
              <a:t>/9</a:t>
            </a:r>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414" y="1551860"/>
            <a:ext cx="5514589" cy="4239340"/>
          </a:xfrm>
          <a:prstGeom prst="rect">
            <a:avLst/>
          </a:prstGeom>
        </p:spPr>
      </p:pic>
    </p:spTree>
    <p:extLst>
      <p:ext uri="{BB962C8B-B14F-4D97-AF65-F5344CB8AC3E}">
        <p14:creationId xmlns:p14="http://schemas.microsoft.com/office/powerpoint/2010/main" val="3275208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II: PASCO Capstone</a:t>
            </a:r>
          </a:p>
        </p:txBody>
      </p:sp>
      <p:sp>
        <p:nvSpPr>
          <p:cNvPr id="3" name="Content Placeholder 2"/>
          <p:cNvSpPr>
            <a:spLocks noGrp="1"/>
          </p:cNvSpPr>
          <p:nvPr>
            <p:ph idx="1"/>
          </p:nvPr>
        </p:nvSpPr>
        <p:spPr>
          <a:xfrm>
            <a:off x="677334" y="2160589"/>
            <a:ext cx="3082080" cy="3880773"/>
          </a:xfrm>
        </p:spPr>
        <p:txBody>
          <a:bodyPr/>
          <a:lstStyle/>
          <a:p>
            <a:r>
              <a:rPr lang="en-US" dirty="0" smtClean="0"/>
              <a:t>This is what you should end up with.  </a:t>
            </a:r>
          </a:p>
          <a:p>
            <a:r>
              <a:rPr lang="en-US" dirty="0" smtClean="0"/>
              <a:t>If you set your recording condition properly, you won’t have to click Stop; data collection will end automatically.</a:t>
            </a:r>
          </a:p>
          <a:p>
            <a:r>
              <a:rPr lang="en-US" dirty="0" smtClean="0"/>
              <a:t>Don’t forget to write your introduction and conclusion, and add any diagrams indicated in the report.</a:t>
            </a:r>
            <a:endParaRPr lang="en-US" dirty="0"/>
          </a:p>
        </p:txBody>
      </p:sp>
      <p:sp>
        <p:nvSpPr>
          <p:cNvPr id="4" name="Footer Placeholder 3"/>
          <p:cNvSpPr>
            <a:spLocks noGrp="1"/>
          </p:cNvSpPr>
          <p:nvPr>
            <p:ph type="ftr" sz="quarter" idx="11"/>
          </p:nvPr>
        </p:nvSpPr>
        <p:spPr/>
        <p:txBody>
          <a:bodyPr/>
          <a:lstStyle/>
          <a:p>
            <a:r>
              <a:rPr lang="en-US" dirty="0"/>
              <a:t>MS&amp;T Physics 2135, Lab O1: Coulomb’s Law &amp; Capstone</a:t>
            </a:r>
          </a:p>
        </p:txBody>
      </p:sp>
      <p:sp>
        <p:nvSpPr>
          <p:cNvPr id="5" name="Slide Number Placeholder 4"/>
          <p:cNvSpPr>
            <a:spLocks noGrp="1"/>
          </p:cNvSpPr>
          <p:nvPr>
            <p:ph type="sldNum" sz="quarter" idx="12"/>
          </p:nvPr>
        </p:nvSpPr>
        <p:spPr/>
        <p:txBody>
          <a:bodyPr/>
          <a:lstStyle/>
          <a:p>
            <a:r>
              <a:rPr lang="en-US" dirty="0" smtClean="0"/>
              <a:t>Slide </a:t>
            </a:r>
            <a:fld id="{D57F1E4F-1CFF-5643-939E-217C01CDF565}" type="slidenum">
              <a:rPr lang="en-US" smtClean="0"/>
              <a:pPr/>
              <a:t>9</a:t>
            </a:fld>
            <a:r>
              <a:rPr lang="en-US" dirty="0"/>
              <a:t>/</a:t>
            </a:r>
            <a:r>
              <a:rPr lang="en-US" dirty="0" smtClean="0"/>
              <a:t>9</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414" y="1551860"/>
            <a:ext cx="5514588" cy="4239340"/>
          </a:xfrm>
          <a:prstGeom prst="rect">
            <a:avLst/>
          </a:prstGeom>
        </p:spPr>
      </p:pic>
    </p:spTree>
    <p:extLst>
      <p:ext uri="{BB962C8B-B14F-4D97-AF65-F5344CB8AC3E}">
        <p14:creationId xmlns:p14="http://schemas.microsoft.com/office/powerpoint/2010/main" val="338527096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387</TotalTime>
  <Words>527</Words>
  <Application>Microsoft Office PowerPoint</Application>
  <PresentationFormat>Widescreen</PresentationFormat>
  <Paragraphs>48</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Georgia</vt:lpstr>
      <vt:lpstr>Trebuchet MS</vt:lpstr>
      <vt:lpstr>Wingdings 3</vt:lpstr>
      <vt:lpstr>Facet</vt:lpstr>
      <vt:lpstr>Coulomb’s Law and Using PASCO Capstone</vt:lpstr>
      <vt:lpstr>Objectives</vt:lpstr>
      <vt:lpstr>Part I: Coulomb’s Law</vt:lpstr>
      <vt:lpstr>Part I: Coulomb’s Law</vt:lpstr>
      <vt:lpstr>Part II: PASCO Capstone</vt:lpstr>
      <vt:lpstr>Part II: PASCO Capstone</vt:lpstr>
      <vt:lpstr>Part II: PASCO Capstone</vt:lpstr>
      <vt:lpstr>Part II: PASCO Capstone</vt:lpstr>
      <vt:lpstr>Part II: PASCO Capstone</vt:lpstr>
    </vt:vector>
  </TitlesOfParts>
  <Company>Missouri University of Science and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Upshaw, Adam Kelly</dc:creator>
  <cp:lastModifiedBy>Upshaw, Adam Kelly</cp:lastModifiedBy>
  <cp:revision>18</cp:revision>
  <dcterms:created xsi:type="dcterms:W3CDTF">2015-12-03T20:43:21Z</dcterms:created>
  <dcterms:modified xsi:type="dcterms:W3CDTF">2015-12-16T13:55:04Z</dcterms:modified>
</cp:coreProperties>
</file>