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8B05-4E3B-4813-A9AA-F4616AE7440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F57D-0D72-481B-9917-4E08AE06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F57D-0D72-481B-9917-4E08AE064E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9648712" y="218015"/>
            <a:ext cx="2654300" cy="1992113"/>
            <a:chOff x="9648712" y="218015"/>
            <a:chExt cx="2654300" cy="1992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5" name="Picture 4" descr="http://marketing.mst.edu/media/universityadvancement/communications/images/logos/logo/MissouriSTlogo-whiteoutline-web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225" y="218015"/>
              <a:ext cx="181927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9648712" y="1686908"/>
              <a:ext cx="265430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Physics</a:t>
              </a:r>
              <a:endParaRPr lang="en-US" sz="2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 flipV="1">
              <a:off x="10355612" y="2206045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10355612" y="1705386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22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888" y="6422362"/>
            <a:ext cx="1788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‹#›</a:t>
            </a:fld>
            <a:r>
              <a:rPr lang="en-US" dirty="0" smtClean="0"/>
              <a:t>/x</a:t>
            </a:r>
            <a:endParaRPr lang="en-US" dirty="0"/>
          </a:p>
        </p:txBody>
      </p:sp>
      <p:grpSp>
        <p:nvGrpSpPr>
          <p:cNvPr id="1034" name="Group 1033"/>
          <p:cNvGrpSpPr/>
          <p:nvPr userDrawn="1"/>
        </p:nvGrpSpPr>
        <p:grpSpPr>
          <a:xfrm>
            <a:off x="9648712" y="218015"/>
            <a:ext cx="2654300" cy="1992113"/>
            <a:chOff x="9648712" y="218015"/>
            <a:chExt cx="2654300" cy="1992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marketing.mst.edu/media/universityadvancement/communications/images/logos/logo/MissouriSTlogo-whiteoutline-web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225" y="218015"/>
              <a:ext cx="181927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9648712" y="1686908"/>
              <a:ext cx="265430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Physics</a:t>
              </a:r>
              <a:endParaRPr lang="en-US" sz="28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 flipV="1">
              <a:off x="10355612" y="2206045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10355612" y="1705386"/>
              <a:ext cx="1222142" cy="174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Reading Vernier Scales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MS&amp;T Physics 1135 and 2135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Scales: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Invented in 1631 by Pierre Vernier, Vernier scales allow very accurate measurement of lengths and angles through the use of two scales.</a:t>
            </a:r>
          </a:p>
          <a:p>
            <a:r>
              <a:rPr lang="en-US" dirty="0" smtClean="0"/>
              <a:t>One scale (the </a:t>
            </a:r>
            <a:r>
              <a:rPr lang="en-US" i="1" dirty="0" smtClean="0"/>
              <a:t>primary </a:t>
            </a:r>
            <a:r>
              <a:rPr lang="en-US" dirty="0"/>
              <a:t>or </a:t>
            </a:r>
            <a:r>
              <a:rPr lang="en-US" i="1" dirty="0" smtClean="0"/>
              <a:t>data</a:t>
            </a:r>
            <a:r>
              <a:rPr lang="en-US" dirty="0" smtClean="0"/>
              <a:t> </a:t>
            </a:r>
            <a:r>
              <a:rPr lang="en-US" i="1" dirty="0" smtClean="0"/>
              <a:t>scale</a:t>
            </a:r>
            <a:r>
              <a:rPr lang="en-US" dirty="0" smtClean="0"/>
              <a:t>) provides the base measurement, with the other (the </a:t>
            </a:r>
            <a:r>
              <a:rPr lang="en-US" i="1" dirty="0" smtClean="0"/>
              <a:t>secondary,</a:t>
            </a:r>
            <a:r>
              <a:rPr lang="en-US" dirty="0" smtClean="0"/>
              <a:t> </a:t>
            </a:r>
            <a:r>
              <a:rPr lang="en-US" i="1" dirty="0" smtClean="0"/>
              <a:t>indicating</a:t>
            </a:r>
            <a:r>
              <a:rPr lang="en-US" dirty="0" smtClean="0"/>
              <a:t>, or </a:t>
            </a:r>
            <a:r>
              <a:rPr lang="en-US" i="1" dirty="0" smtClean="0"/>
              <a:t>Vernier</a:t>
            </a:r>
            <a:r>
              <a:rPr lang="en-US" dirty="0" smtClean="0"/>
              <a:t> scale) increasing precision.</a:t>
            </a:r>
          </a:p>
          <a:p>
            <a:r>
              <a:rPr lang="en-US" dirty="0" smtClean="0"/>
              <a:t>The reading on the Vernier scale is added to the reading on the primary scale to increase the precision. A typical Vernier adds one or two significant figures to a given measurement.</a:t>
            </a:r>
          </a:p>
          <a:p>
            <a:r>
              <a:rPr lang="en-US" dirty="0" smtClean="0"/>
              <a:t>In Physics 1135 and 2135 labs, we use three main devices with Vernier scales: calipers, torsion lathes, and spectrometers. Each is covered in turn in the following slides.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MS&amp;T Physics 1135 and 2135 Labs: Reading Vernier Scales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2</a:t>
            </a:fld>
            <a:r>
              <a:rPr lang="en-US" dirty="0" smtClean="0"/>
              <a:t>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Basics: the </a:t>
            </a:r>
            <a:r>
              <a:rPr lang="en-US" dirty="0" err="1" smtClean="0"/>
              <a:t>Meterstick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4346401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 typical </a:t>
            </a:r>
            <a:r>
              <a:rPr lang="en-US" dirty="0" err="1" smtClean="0"/>
              <a:t>meterstick</a:t>
            </a:r>
            <a:r>
              <a:rPr lang="en-US" dirty="0"/>
              <a:t> </a:t>
            </a:r>
            <a:r>
              <a:rPr lang="en-US" dirty="0" smtClean="0"/>
              <a:t>with divisions spaced 1 </a:t>
            </a:r>
            <a:r>
              <a:rPr lang="en-US" dirty="0" smtClean="0"/>
              <a:t>mm </a:t>
            </a:r>
            <a:r>
              <a:rPr lang="en-US" dirty="0" smtClean="0"/>
              <a:t>apart is accurate </a:t>
            </a:r>
            <a:r>
              <a:rPr lang="en-US" dirty="0" smtClean="0"/>
              <a:t>give or take a millimeter. In </a:t>
            </a:r>
            <a:r>
              <a:rPr lang="en-US" dirty="0" smtClean="0"/>
              <a:t>this example, </a:t>
            </a:r>
            <a:r>
              <a:rPr lang="en-US" dirty="0" smtClean="0"/>
              <a:t>x = </a:t>
            </a:r>
            <a:r>
              <a:rPr lang="en-US" dirty="0" smtClean="0"/>
              <a:t>33 </a:t>
            </a:r>
            <a:r>
              <a:rPr lang="en-US" dirty="0" smtClean="0"/>
              <a:t>± 1 mm</a:t>
            </a:r>
          </a:p>
          <a:p>
            <a:r>
              <a:rPr lang="en-US" dirty="0" smtClean="0"/>
              <a:t>To increase precision, we </a:t>
            </a:r>
            <a:r>
              <a:rPr lang="en-US" dirty="0" smtClean="0"/>
              <a:t>could add </a:t>
            </a:r>
            <a:r>
              <a:rPr lang="en-US" dirty="0" smtClean="0"/>
              <a:t>more </a:t>
            </a:r>
            <a:r>
              <a:rPr lang="en-US" dirty="0" smtClean="0"/>
              <a:t>lines, which would </a:t>
            </a:r>
            <a:r>
              <a:rPr lang="en-US" dirty="0" smtClean="0"/>
              <a:t>be very difficult to read.</a:t>
            </a:r>
          </a:p>
          <a:p>
            <a:r>
              <a:rPr lang="en-US" dirty="0" smtClean="0"/>
              <a:t>Next, </a:t>
            </a:r>
            <a:r>
              <a:rPr lang="en-US" dirty="0" smtClean="0"/>
              <a:t>we’ll measure the same object with calipers to see how Vernier scales circumvent this </a:t>
            </a:r>
            <a:r>
              <a:rPr lang="en-US" dirty="0" smtClean="0"/>
              <a:t>obstacle.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MS&amp;T Physics 1135 and 2135 Labs: Reading Vernier Scales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3</a:t>
            </a:fld>
            <a:r>
              <a:rPr lang="en-US" dirty="0" smtClean="0"/>
              <a:t>/6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35" y="2160589"/>
            <a:ext cx="4250267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34" y="2160589"/>
            <a:ext cx="4250267" cy="318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Calipers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46402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base measurement is given by the primary </a:t>
            </a:r>
            <a:r>
              <a:rPr lang="en-US" dirty="0" smtClean="0"/>
              <a:t>marking </a:t>
            </a:r>
            <a:r>
              <a:rPr lang="en-US" dirty="0" smtClean="0"/>
              <a:t>just </a:t>
            </a:r>
            <a:r>
              <a:rPr lang="en-US" dirty="0" smtClean="0"/>
              <a:t>left </a:t>
            </a:r>
            <a:r>
              <a:rPr lang="en-US" dirty="0" smtClean="0"/>
              <a:t>of the zero </a:t>
            </a:r>
            <a:r>
              <a:rPr lang="en-US" dirty="0" smtClean="0"/>
              <a:t>on the </a:t>
            </a:r>
            <a:r>
              <a:rPr lang="en-US" dirty="0" smtClean="0"/>
              <a:t>Vernier </a:t>
            </a:r>
            <a:r>
              <a:rPr lang="en-US" dirty="0" smtClean="0"/>
              <a:t>(</a:t>
            </a:r>
            <a:r>
              <a:rPr lang="en-US" dirty="0" smtClean="0"/>
              <a:t>green arrow): </a:t>
            </a:r>
            <a:r>
              <a:rPr lang="en-US" dirty="0" smtClean="0"/>
              <a:t>3.3 cm, or 33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Next, </a:t>
            </a:r>
            <a:r>
              <a:rPr lang="en-US" dirty="0" smtClean="0"/>
              <a:t>find </a:t>
            </a:r>
            <a:r>
              <a:rPr lang="en-US" dirty="0" smtClean="0"/>
              <a:t>the </a:t>
            </a:r>
            <a:r>
              <a:rPr lang="en-US" dirty="0"/>
              <a:t>Vernier marking </a:t>
            </a:r>
            <a:r>
              <a:rPr lang="en-US" dirty="0" smtClean="0"/>
              <a:t>that </a:t>
            </a:r>
            <a:r>
              <a:rPr lang="en-US" dirty="0" smtClean="0"/>
              <a:t>best aligns with a </a:t>
            </a:r>
            <a:r>
              <a:rPr lang="en-US" dirty="0"/>
              <a:t>primary marking (</a:t>
            </a:r>
            <a:r>
              <a:rPr lang="en-US" dirty="0" smtClean="0"/>
              <a:t>red arrow</a:t>
            </a:r>
            <a:r>
              <a:rPr lang="en-US" dirty="0" smtClean="0"/>
              <a:t>): </a:t>
            </a:r>
            <a:r>
              <a:rPr lang="en-US" dirty="0" smtClean="0"/>
              <a:t>the </a:t>
            </a:r>
            <a:r>
              <a:rPr lang="en-US" dirty="0" smtClean="0"/>
              <a:t>9th </a:t>
            </a:r>
            <a:r>
              <a:rPr lang="en-US" dirty="0" smtClean="0"/>
              <a:t>division.</a:t>
            </a:r>
          </a:p>
          <a:p>
            <a:r>
              <a:rPr lang="en-US" dirty="0" smtClean="0"/>
              <a:t>Our measurement </a:t>
            </a:r>
            <a:r>
              <a:rPr lang="en-US" dirty="0" smtClean="0"/>
              <a:t>is 33 </a:t>
            </a:r>
            <a:r>
              <a:rPr lang="en-US" dirty="0" smtClean="0"/>
              <a:t>+ </a:t>
            </a:r>
            <a:r>
              <a:rPr lang="en-US" dirty="0" smtClean="0"/>
              <a:t>9*0.02 mm, or 33.18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This is accurate give or take one </a:t>
            </a:r>
            <a:r>
              <a:rPr lang="en-US" dirty="0" smtClean="0"/>
              <a:t>division</a:t>
            </a:r>
            <a:r>
              <a:rPr lang="en-US" dirty="0" smtClean="0"/>
              <a:t>: x = </a:t>
            </a:r>
            <a:r>
              <a:rPr lang="en-US" dirty="0" smtClean="0"/>
              <a:t>33.18 </a:t>
            </a:r>
            <a:r>
              <a:rPr lang="en-US" dirty="0" smtClean="0"/>
              <a:t>± 0.02 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MS&amp;T Physics 1135 and 2135 Labs: Reading Vernier Scales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4</a:t>
            </a:fld>
            <a:r>
              <a:rPr lang="en-US" dirty="0" smtClean="0"/>
              <a:t>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Scale on a Torsion Lathe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46401" cy="3880773"/>
          </a:xfrm>
        </p:spPr>
        <p:txBody>
          <a:bodyPr/>
          <a:lstStyle/>
          <a:p>
            <a:r>
              <a:rPr lang="en-US" dirty="0" smtClean="0"/>
              <a:t>Our torsion lathes use a Vernier to measure angles.</a:t>
            </a:r>
          </a:p>
          <a:p>
            <a:r>
              <a:rPr lang="en-US" dirty="0" smtClean="0"/>
              <a:t>The outer </a:t>
            </a:r>
            <a:r>
              <a:rPr lang="en-US" dirty="0" smtClean="0"/>
              <a:t>rim is </a:t>
            </a:r>
            <a:r>
              <a:rPr lang="en-US" dirty="0" smtClean="0"/>
              <a:t>marked in degrees, and there are ten divisions on the </a:t>
            </a:r>
            <a:r>
              <a:rPr lang="en-US" dirty="0" smtClean="0"/>
              <a:t>Vernier.</a:t>
            </a:r>
            <a:endParaRPr lang="en-US" dirty="0" smtClean="0"/>
          </a:p>
          <a:p>
            <a:r>
              <a:rPr lang="en-US" dirty="0" smtClean="0"/>
              <a:t>Thus, this device is accurate to </a:t>
            </a:r>
            <a:r>
              <a:rPr lang="en-US" dirty="0"/>
              <a:t>±0.1</a:t>
            </a:r>
            <a:r>
              <a:rPr lang="en-US" dirty="0" smtClean="0"/>
              <a:t>°</a:t>
            </a:r>
          </a:p>
          <a:p>
            <a:r>
              <a:rPr lang="en-US" dirty="0" smtClean="0"/>
              <a:t>The reading shown is 9.2</a:t>
            </a:r>
            <a:r>
              <a:rPr lang="en-US" dirty="0"/>
              <a:t> ± </a:t>
            </a:r>
            <a:r>
              <a:rPr lang="en-US" dirty="0" smtClean="0"/>
              <a:t>0.1°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MS&amp;T Physics 1135 and 2135 Labs: Reading Vernier Scales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5</a:t>
            </a:fld>
            <a:r>
              <a:rPr lang="en-US" dirty="0" smtClean="0"/>
              <a:t>/6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35" y="2160589"/>
            <a:ext cx="4250266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Scale on a Spectrometer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46401" cy="3880773"/>
          </a:xfrm>
        </p:spPr>
        <p:txBody>
          <a:bodyPr/>
          <a:lstStyle/>
          <a:p>
            <a:r>
              <a:rPr lang="en-US" dirty="0" smtClean="0"/>
              <a:t>Our spectrometers also use a Vernier to measure angles.</a:t>
            </a:r>
          </a:p>
          <a:p>
            <a:r>
              <a:rPr lang="en-US" dirty="0" smtClean="0"/>
              <a:t>The outer </a:t>
            </a:r>
            <a:r>
              <a:rPr lang="en-US" dirty="0" smtClean="0"/>
              <a:t>ring </a:t>
            </a:r>
            <a:r>
              <a:rPr lang="en-US" dirty="0" smtClean="0"/>
              <a:t>is marked in half-degrees, and there are 30 divisions on the </a:t>
            </a:r>
            <a:r>
              <a:rPr lang="en-US" dirty="0" smtClean="0"/>
              <a:t>Vernier. </a:t>
            </a:r>
            <a:r>
              <a:rPr lang="en-US" dirty="0" smtClean="0"/>
              <a:t>This divides 1° into 60 </a:t>
            </a:r>
            <a:r>
              <a:rPr lang="en-US" dirty="0" smtClean="0"/>
              <a:t>increments, so this </a:t>
            </a:r>
            <a:r>
              <a:rPr lang="en-US" dirty="0" smtClean="0"/>
              <a:t>device is accurate to ±(1/60)°, or ±1 minute of arc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reading shown is 245.5 + 12/60° or 245.7°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MS&amp;T Physics 1135 and 2135 Labs: Reading Vernier Scales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57F1E4F-1CFF-5643-939E-217C01CDF565}" type="slidenum">
              <a:rPr lang="en-US" smtClean="0"/>
              <a:pPr/>
              <a:t>6</a:t>
            </a:fld>
            <a:r>
              <a:rPr lang="en-US" dirty="0" smtClean="0"/>
              <a:t>/6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35" y="2160589"/>
            <a:ext cx="4250266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458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Trebuchet MS</vt:lpstr>
      <vt:lpstr>Wingdings 3</vt:lpstr>
      <vt:lpstr>Facet</vt:lpstr>
      <vt:lpstr>Reading Vernier Scales</vt:lpstr>
      <vt:lpstr>Vernier Scales: Background</vt:lpstr>
      <vt:lpstr>Measurement Basics: the Meterstick</vt:lpstr>
      <vt:lpstr>Vernier Calipers</vt:lpstr>
      <vt:lpstr>Vernier Scale on a Torsion Lathe</vt:lpstr>
      <vt:lpstr>Vernier Scale on a Spectrometer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Upshaw, Adam Kelly</dc:creator>
  <cp:lastModifiedBy>Upshaw, Adam Kelly</cp:lastModifiedBy>
  <cp:revision>19</cp:revision>
  <dcterms:created xsi:type="dcterms:W3CDTF">2015-12-03T20:43:21Z</dcterms:created>
  <dcterms:modified xsi:type="dcterms:W3CDTF">2015-12-29T21:31:58Z</dcterms:modified>
</cp:coreProperties>
</file>