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02" y="82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188B05-4E3B-4813-A9AA-F4616AE74407}" type="datetimeFigureOut">
              <a:rPr lang="en-US" smtClean="0"/>
              <a:t>12/21/2015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BCF57D-0D72-481B-9917-4E08AE064E26}" type="slidenum">
              <a:rPr lang="en-US" smtClean="0"/>
              <a:t>‹#›</a:t>
            </a:fld>
            <a:endParaRPr lang="en-US"/>
          </a:p>
        </p:txBody>
      </p:sp>
    </p:spTree>
    <p:extLst>
      <p:ext uri="{BB962C8B-B14F-4D97-AF65-F5344CB8AC3E}">
        <p14:creationId xmlns:p14="http://schemas.microsoft.com/office/powerpoint/2010/main" val="58113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5BCF57D-0D72-481B-9917-4E08AE064E26}" type="slidenum">
              <a:rPr lang="en-US" smtClean="0"/>
              <a:t>1</a:t>
            </a:fld>
            <a:endParaRPr lang="en-US"/>
          </a:p>
        </p:txBody>
      </p:sp>
    </p:spTree>
    <p:extLst>
      <p:ext uri="{BB962C8B-B14F-4D97-AF65-F5344CB8AC3E}">
        <p14:creationId xmlns:p14="http://schemas.microsoft.com/office/powerpoint/2010/main" val="41090162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normAutofit/>
          </a:bodyPr>
          <a:lstStyle>
            <a:lvl1pPr marL="0" indent="0" algn="r">
              <a:buNone/>
              <a:defRPr sz="24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grpSp>
        <p:nvGrpSpPr>
          <p:cNvPr id="34" name="Group 33"/>
          <p:cNvGrpSpPr/>
          <p:nvPr userDrawn="1"/>
        </p:nvGrpSpPr>
        <p:grpSpPr>
          <a:xfrm>
            <a:off x="9648712" y="218015"/>
            <a:ext cx="2654300" cy="1992113"/>
            <a:chOff x="9648712" y="218015"/>
            <a:chExt cx="2654300" cy="1992113"/>
          </a:xfrm>
          <a:effectLst>
            <a:outerShdw blurRad="50800" dist="38100" dir="2700000" algn="tl" rotWithShape="0">
              <a:prstClr val="black">
                <a:alpha val="40000"/>
              </a:prstClr>
            </a:outerShdw>
          </a:effectLst>
        </p:grpSpPr>
        <p:pic>
          <p:nvPicPr>
            <p:cNvPr id="35" name="Picture 4" descr="http://marketing.mst.edu/media/universityadvancement/communications/images/logos/logo/MissouriSTlogo-whiteoutline-web.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066225" y="218015"/>
              <a:ext cx="1819275" cy="1495426"/>
            </a:xfrm>
            <a:prstGeom prst="rect">
              <a:avLst/>
            </a:prstGeom>
            <a:noFill/>
            <a:extLst>
              <a:ext uri="{909E8E84-426E-40DD-AFC4-6F175D3DCCD1}">
                <a14:hiddenFill xmlns:a14="http://schemas.microsoft.com/office/drawing/2010/main">
                  <a:solidFill>
                    <a:srgbClr val="FFFFFF"/>
                  </a:solidFill>
                </a14:hiddenFill>
              </a:ext>
            </a:extLst>
          </p:spPr>
        </p:pic>
        <p:sp>
          <p:nvSpPr>
            <p:cNvPr id="36" name="TextBox 35"/>
            <p:cNvSpPr txBox="1"/>
            <p:nvPr userDrawn="1"/>
          </p:nvSpPr>
          <p:spPr>
            <a:xfrm>
              <a:off x="9648712" y="1686908"/>
              <a:ext cx="2654300"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dirty="0" smtClean="0">
                  <a:solidFill>
                    <a:schemeClr val="bg1"/>
                  </a:solidFill>
                  <a:latin typeface="Georgia" panose="02040502050405020303" pitchFamily="18" charset="0"/>
                </a:rPr>
                <a:t>Physics</a:t>
              </a:r>
              <a:endParaRPr lang="en-US" sz="2800" dirty="0">
                <a:solidFill>
                  <a:schemeClr val="bg1"/>
                </a:solidFill>
                <a:latin typeface="Georgia" panose="02040502050405020303" pitchFamily="18" charset="0"/>
              </a:endParaRPr>
            </a:p>
          </p:txBody>
        </p:sp>
        <p:cxnSp>
          <p:nvCxnSpPr>
            <p:cNvPr id="37" name="Straight Connector 36"/>
            <p:cNvCxnSpPr/>
            <p:nvPr userDrawn="1"/>
          </p:nvCxnSpPr>
          <p:spPr>
            <a:xfrm flipV="1">
              <a:off x="10355612" y="2206045"/>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userDrawn="1"/>
          </p:nvCxnSpPr>
          <p:spPr>
            <a:xfrm flipV="1">
              <a:off x="10355612" y="1705386"/>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
        <p:nvSpPr>
          <p:cNvPr id="22"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E6: Dispersion</a:t>
            </a:r>
            <a:endParaRPr lang="en-US" dirty="0"/>
          </a:p>
        </p:txBody>
      </p:sp>
      <p:sp>
        <p:nvSpPr>
          <p:cNvPr id="23" name="Slide Number Placeholder 5"/>
          <p:cNvSpPr>
            <a:spLocks noGrp="1"/>
          </p:cNvSpPr>
          <p:nvPr>
            <p:ph type="sldNum" sz="quarter" idx="4"/>
          </p:nvPr>
        </p:nvSpPr>
        <p:spPr>
          <a:xfrm>
            <a:off x="7194014" y="6422362"/>
            <a:ext cx="1838350"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E6: Dispersion</a:t>
            </a:r>
            <a:endParaRPr lang="en-US" dirty="0"/>
          </a:p>
        </p:txBody>
      </p:sp>
      <p:sp>
        <p:nvSpPr>
          <p:cNvPr id="8" name="Slide Number Placeholder 5"/>
          <p:cNvSpPr>
            <a:spLocks noGrp="1"/>
          </p:cNvSpPr>
          <p:nvPr>
            <p:ph type="sldNum" sz="quarter" idx="4"/>
          </p:nvPr>
        </p:nvSpPr>
        <p:spPr>
          <a:xfrm>
            <a:off x="7194014" y="6422362"/>
            <a:ext cx="1838350"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E6: Dispersion</a:t>
            </a:r>
            <a:endParaRPr lang="en-US" dirty="0"/>
          </a:p>
        </p:txBody>
      </p:sp>
      <p:sp>
        <p:nvSpPr>
          <p:cNvPr id="10" name="Slide Number Placeholder 5"/>
          <p:cNvSpPr>
            <a:spLocks noGrp="1"/>
          </p:cNvSpPr>
          <p:nvPr>
            <p:ph type="sldNum" sz="quarter" idx="4"/>
          </p:nvPr>
        </p:nvSpPr>
        <p:spPr>
          <a:xfrm>
            <a:off x="7194014" y="6422362"/>
            <a:ext cx="1838350"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E6: Dispersion</a:t>
            </a:r>
            <a:endParaRPr lang="en-US" dirty="0"/>
          </a:p>
        </p:txBody>
      </p:sp>
      <p:sp>
        <p:nvSpPr>
          <p:cNvPr id="8" name="Slide Number Placeholder 5"/>
          <p:cNvSpPr>
            <a:spLocks noGrp="1"/>
          </p:cNvSpPr>
          <p:nvPr>
            <p:ph type="sldNum" sz="quarter" idx="4"/>
          </p:nvPr>
        </p:nvSpPr>
        <p:spPr>
          <a:xfrm>
            <a:off x="7194014" y="6422362"/>
            <a:ext cx="1838350"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9"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E6: Dispersion</a:t>
            </a:r>
            <a:endParaRPr lang="en-US" dirty="0"/>
          </a:p>
        </p:txBody>
      </p:sp>
      <p:sp>
        <p:nvSpPr>
          <p:cNvPr id="10" name="Slide Number Placeholder 5"/>
          <p:cNvSpPr>
            <a:spLocks noGrp="1"/>
          </p:cNvSpPr>
          <p:nvPr>
            <p:ph type="sldNum" sz="quarter" idx="4"/>
          </p:nvPr>
        </p:nvSpPr>
        <p:spPr>
          <a:xfrm>
            <a:off x="7194014" y="6422362"/>
            <a:ext cx="1838350"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E6: Dispersion</a:t>
            </a:r>
            <a:endParaRPr lang="en-US" dirty="0"/>
          </a:p>
        </p:txBody>
      </p:sp>
      <p:sp>
        <p:nvSpPr>
          <p:cNvPr id="8" name="Slide Number Placeholder 5"/>
          <p:cNvSpPr>
            <a:spLocks noGrp="1"/>
          </p:cNvSpPr>
          <p:nvPr>
            <p:ph type="sldNum" sz="quarter" idx="4"/>
          </p:nvPr>
        </p:nvSpPr>
        <p:spPr>
          <a:xfrm>
            <a:off x="7194014" y="6422362"/>
            <a:ext cx="1838350"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E6: Dispersion</a:t>
            </a:r>
            <a:endParaRPr lang="en-US" dirty="0"/>
          </a:p>
        </p:txBody>
      </p:sp>
      <p:sp>
        <p:nvSpPr>
          <p:cNvPr id="8" name="Slide Number Placeholder 5"/>
          <p:cNvSpPr>
            <a:spLocks noGrp="1"/>
          </p:cNvSpPr>
          <p:nvPr>
            <p:ph type="sldNum" sz="quarter" idx="4"/>
          </p:nvPr>
        </p:nvSpPr>
        <p:spPr>
          <a:xfrm>
            <a:off x="7194014" y="6422362"/>
            <a:ext cx="1838350"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E6: Dispersion</a:t>
            </a:r>
            <a:endParaRPr lang="en-US" dirty="0"/>
          </a:p>
        </p:txBody>
      </p:sp>
      <p:sp>
        <p:nvSpPr>
          <p:cNvPr id="8" name="Slide Number Placeholder 5"/>
          <p:cNvSpPr>
            <a:spLocks noGrp="1"/>
          </p:cNvSpPr>
          <p:nvPr>
            <p:ph type="sldNum" sz="quarter" idx="4"/>
          </p:nvPr>
        </p:nvSpPr>
        <p:spPr>
          <a:xfrm>
            <a:off x="7194014" y="6422362"/>
            <a:ext cx="1838350"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E6: Dispersion</a:t>
            </a:r>
            <a:endParaRPr lang="en-US" dirty="0"/>
          </a:p>
        </p:txBody>
      </p:sp>
      <p:sp>
        <p:nvSpPr>
          <p:cNvPr id="8" name="Slide Number Placeholder 5"/>
          <p:cNvSpPr>
            <a:spLocks noGrp="1"/>
          </p:cNvSpPr>
          <p:nvPr>
            <p:ph type="sldNum" sz="quarter" idx="4"/>
          </p:nvPr>
        </p:nvSpPr>
        <p:spPr>
          <a:xfrm>
            <a:off x="7194014" y="6422362"/>
            <a:ext cx="1838350"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E6: Dispersion</a:t>
            </a:r>
            <a:endParaRPr lang="en-US" dirty="0"/>
          </a:p>
        </p:txBody>
      </p:sp>
      <p:sp>
        <p:nvSpPr>
          <p:cNvPr id="8" name="Slide Number Placeholder 5"/>
          <p:cNvSpPr>
            <a:spLocks noGrp="1"/>
          </p:cNvSpPr>
          <p:nvPr>
            <p:ph type="sldNum" sz="quarter" idx="4"/>
          </p:nvPr>
        </p:nvSpPr>
        <p:spPr>
          <a:xfrm>
            <a:off x="7194014" y="6422362"/>
            <a:ext cx="1838350"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E6: Dispersion</a:t>
            </a:r>
            <a:endParaRPr lang="en-US" dirty="0"/>
          </a:p>
        </p:txBody>
      </p:sp>
      <p:sp>
        <p:nvSpPr>
          <p:cNvPr id="9" name="Slide Number Placeholder 5"/>
          <p:cNvSpPr>
            <a:spLocks noGrp="1"/>
          </p:cNvSpPr>
          <p:nvPr>
            <p:ph type="sldNum" sz="quarter" idx="4"/>
          </p:nvPr>
        </p:nvSpPr>
        <p:spPr>
          <a:xfrm>
            <a:off x="7194014" y="6422362"/>
            <a:ext cx="1838350"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Footer Placeholder 4"/>
          <p:cNvSpPr>
            <a:spLocks noGrp="1"/>
          </p:cNvSpPr>
          <p:nvPr>
            <p:ph type="ftr" sz="quarter" idx="10"/>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E6: Dispersion</a:t>
            </a:r>
            <a:endParaRPr lang="en-US" dirty="0"/>
          </a:p>
        </p:txBody>
      </p:sp>
      <p:sp>
        <p:nvSpPr>
          <p:cNvPr id="11" name="Slide Number Placeholder 5"/>
          <p:cNvSpPr>
            <a:spLocks noGrp="1"/>
          </p:cNvSpPr>
          <p:nvPr>
            <p:ph type="sldNum" sz="quarter" idx="11"/>
          </p:nvPr>
        </p:nvSpPr>
        <p:spPr>
          <a:xfrm>
            <a:off x="7194014" y="6422362"/>
            <a:ext cx="1838350"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6"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E6: Dispersion</a:t>
            </a:r>
            <a:endParaRPr lang="en-US" dirty="0"/>
          </a:p>
        </p:txBody>
      </p:sp>
      <p:sp>
        <p:nvSpPr>
          <p:cNvPr id="7" name="Slide Number Placeholder 5"/>
          <p:cNvSpPr>
            <a:spLocks noGrp="1"/>
          </p:cNvSpPr>
          <p:nvPr>
            <p:ph type="sldNum" sz="quarter" idx="4"/>
          </p:nvPr>
        </p:nvSpPr>
        <p:spPr>
          <a:xfrm>
            <a:off x="7194014" y="6422362"/>
            <a:ext cx="1838350"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E6: Dispersion</a:t>
            </a:r>
            <a:endParaRPr lang="en-US" dirty="0"/>
          </a:p>
        </p:txBody>
      </p:sp>
      <p:sp>
        <p:nvSpPr>
          <p:cNvPr id="6" name="Slide Number Placeholder 5"/>
          <p:cNvSpPr>
            <a:spLocks noGrp="1"/>
          </p:cNvSpPr>
          <p:nvPr>
            <p:ph type="sldNum" sz="quarter" idx="4"/>
          </p:nvPr>
        </p:nvSpPr>
        <p:spPr>
          <a:xfrm>
            <a:off x="7194014" y="6422362"/>
            <a:ext cx="1838350"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E6: Dispersion</a:t>
            </a:r>
            <a:endParaRPr lang="en-US" dirty="0"/>
          </a:p>
        </p:txBody>
      </p:sp>
      <p:sp>
        <p:nvSpPr>
          <p:cNvPr id="9" name="Slide Number Placeholder 5"/>
          <p:cNvSpPr>
            <a:spLocks noGrp="1"/>
          </p:cNvSpPr>
          <p:nvPr>
            <p:ph type="sldNum" sz="quarter" idx="4"/>
          </p:nvPr>
        </p:nvSpPr>
        <p:spPr>
          <a:xfrm>
            <a:off x="7194014" y="6422362"/>
            <a:ext cx="1838350"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E6: Dispersion</a:t>
            </a:r>
            <a:endParaRPr lang="en-US" dirty="0"/>
          </a:p>
        </p:txBody>
      </p:sp>
      <p:sp>
        <p:nvSpPr>
          <p:cNvPr id="9" name="Slide Number Placeholder 5"/>
          <p:cNvSpPr>
            <a:spLocks noGrp="1"/>
          </p:cNvSpPr>
          <p:nvPr>
            <p:ph type="sldNum" sz="quarter" idx="4"/>
          </p:nvPr>
        </p:nvSpPr>
        <p:spPr>
          <a:xfrm>
            <a:off x="7194014" y="6422362"/>
            <a:ext cx="1838350"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677334" y="6422362"/>
            <a:ext cx="6297612" cy="365125"/>
          </a:xfrm>
          <a:prstGeom prst="rect">
            <a:avLst/>
          </a:prstGeom>
        </p:spPr>
        <p:txBody>
          <a:bodyPr vert="horz" lIns="91440" tIns="45720" rIns="91440" bIns="45720" rtlCol="0" anchor="ctr"/>
          <a:lstStyle>
            <a:lvl1pPr algn="l">
              <a:defRPr sz="1800">
                <a:solidFill>
                  <a:schemeClr val="tx1">
                    <a:tint val="75000"/>
                  </a:schemeClr>
                </a:solidFill>
              </a:defRPr>
            </a:lvl1pPr>
          </a:lstStyle>
          <a:p>
            <a:r>
              <a:rPr lang="en-US" dirty="0" smtClean="0"/>
              <a:t>MS&amp;T Physics 2135, Lab E6: Dispersion</a:t>
            </a:r>
            <a:endParaRPr lang="en-US" dirty="0"/>
          </a:p>
        </p:txBody>
      </p:sp>
      <p:sp>
        <p:nvSpPr>
          <p:cNvPr id="6" name="Slide Number Placeholder 5"/>
          <p:cNvSpPr>
            <a:spLocks noGrp="1"/>
          </p:cNvSpPr>
          <p:nvPr>
            <p:ph type="sldNum" sz="quarter" idx="4"/>
          </p:nvPr>
        </p:nvSpPr>
        <p:spPr>
          <a:xfrm>
            <a:off x="7194014" y="6422362"/>
            <a:ext cx="1838350" cy="365125"/>
          </a:xfrm>
          <a:prstGeom prst="rect">
            <a:avLst/>
          </a:prstGeom>
        </p:spPr>
        <p:txBody>
          <a:bodyPr vert="horz" lIns="91440" tIns="45720" rIns="91440" bIns="45720" rtlCol="0" anchor="ctr"/>
          <a:lstStyle>
            <a:lvl1pPr algn="r">
              <a:defRPr sz="1800">
                <a:solidFill>
                  <a:schemeClr val="accent1"/>
                </a:solidFill>
              </a:defRPr>
            </a:lvl1pPr>
          </a:lstStyle>
          <a:p>
            <a:r>
              <a:rPr lang="en-US" dirty="0" smtClean="0"/>
              <a:t>Slide </a:t>
            </a:r>
            <a:fld id="{D57F1E4F-1CFF-5643-939E-217C01CDF565}" type="slidenum">
              <a:rPr lang="en-US" smtClean="0"/>
              <a:pPr/>
              <a:t>‹#›</a:t>
            </a:fld>
            <a:r>
              <a:rPr lang="en-US" dirty="0" smtClean="0"/>
              <a:t>/x</a:t>
            </a:r>
            <a:endParaRPr lang="en-US" dirty="0"/>
          </a:p>
        </p:txBody>
      </p:sp>
      <p:grpSp>
        <p:nvGrpSpPr>
          <p:cNvPr id="1034" name="Group 1033"/>
          <p:cNvGrpSpPr/>
          <p:nvPr userDrawn="1"/>
        </p:nvGrpSpPr>
        <p:grpSpPr>
          <a:xfrm>
            <a:off x="9648712" y="218015"/>
            <a:ext cx="2654300" cy="1992113"/>
            <a:chOff x="9648712" y="218015"/>
            <a:chExt cx="2654300" cy="1992113"/>
          </a:xfrm>
          <a:effectLst>
            <a:outerShdw blurRad="50800" dist="38100" dir="2700000" algn="tl" rotWithShape="0">
              <a:prstClr val="black">
                <a:alpha val="40000"/>
              </a:prstClr>
            </a:outerShdw>
          </a:effectLst>
        </p:grpSpPr>
        <p:pic>
          <p:nvPicPr>
            <p:cNvPr id="1028" name="Picture 4" descr="http://marketing.mst.edu/media/universityadvancement/communications/images/logos/logo/MissouriSTlogo-whiteoutline-web.png"/>
            <p:cNvPicPr>
              <a:picLocks noChangeAspect="1" noChangeArrowheads="1"/>
            </p:cNvPicPr>
            <p:nvPr userDrawn="1"/>
          </p:nvPicPr>
          <p:blipFill>
            <a:blip r:embed="rId18">
              <a:extLst>
                <a:ext uri="{28A0092B-C50C-407E-A947-70E740481C1C}">
                  <a14:useLocalDpi xmlns:a14="http://schemas.microsoft.com/office/drawing/2010/main" val="0"/>
                </a:ext>
              </a:extLst>
            </a:blip>
            <a:srcRect/>
            <a:stretch>
              <a:fillRect/>
            </a:stretch>
          </p:blipFill>
          <p:spPr bwMode="auto">
            <a:xfrm>
              <a:off x="10066225" y="218015"/>
              <a:ext cx="1819275" cy="1495426"/>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userDrawn="1"/>
          </p:nvSpPr>
          <p:spPr>
            <a:xfrm>
              <a:off x="9648712" y="1686908"/>
              <a:ext cx="2654300" cy="523220"/>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en-US" sz="2800" dirty="0" smtClean="0">
                  <a:solidFill>
                    <a:schemeClr val="bg1"/>
                  </a:solidFill>
                  <a:latin typeface="Georgia" panose="02040502050405020303" pitchFamily="18" charset="0"/>
                </a:rPr>
                <a:t>Physics</a:t>
              </a:r>
              <a:endParaRPr lang="en-US" sz="2800" dirty="0">
                <a:solidFill>
                  <a:schemeClr val="bg1"/>
                </a:solidFill>
                <a:latin typeface="Georgia" panose="02040502050405020303" pitchFamily="18" charset="0"/>
              </a:endParaRPr>
            </a:p>
          </p:txBody>
        </p:sp>
        <p:cxnSp>
          <p:nvCxnSpPr>
            <p:cNvPr id="31" name="Straight Connector 30"/>
            <p:cNvCxnSpPr/>
            <p:nvPr userDrawn="1"/>
          </p:nvCxnSpPr>
          <p:spPr>
            <a:xfrm flipV="1">
              <a:off x="10355612" y="2206045"/>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userDrawn="1"/>
          </p:nvCxnSpPr>
          <p:spPr>
            <a:xfrm flipV="1">
              <a:off x="10355612" y="1705386"/>
              <a:ext cx="1222142" cy="174"/>
            </a:xfrm>
            <a:prstGeom prst="line">
              <a:avLst/>
            </a:prstGeom>
            <a:ln>
              <a:solidFill>
                <a:schemeClr val="bg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iming>
    <p:tnLst>
      <p:par>
        <p:cTn id="1" dur="indefinite" restart="never" nodeType="tmRoot"/>
      </p:par>
    </p:tnLst>
  </p:timing>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t>Dispersion</a:t>
            </a:r>
          </a:p>
        </p:txBody>
      </p:sp>
      <p:sp>
        <p:nvSpPr>
          <p:cNvPr id="3" name="Subtitle 2"/>
          <p:cNvSpPr>
            <a:spLocks noGrp="1"/>
          </p:cNvSpPr>
          <p:nvPr>
            <p:ph type="subTitle" idx="1"/>
          </p:nvPr>
        </p:nvSpPr>
        <p:spPr/>
        <p:txBody>
          <a:bodyPr/>
          <a:lstStyle/>
          <a:p>
            <a:pPr algn="ctr"/>
            <a:r>
              <a:rPr lang="en-US" dirty="0" smtClean="0"/>
              <a:t>MS&amp;T Physics 2135, </a:t>
            </a:r>
            <a:r>
              <a:rPr lang="en-US" smtClean="0"/>
              <a:t>Lab E6</a:t>
            </a:r>
            <a:endParaRPr lang="en-US" dirty="0"/>
          </a:p>
        </p:txBody>
      </p:sp>
    </p:spTree>
    <p:extLst>
      <p:ext uri="{BB962C8B-B14F-4D97-AF65-F5344CB8AC3E}">
        <p14:creationId xmlns:p14="http://schemas.microsoft.com/office/powerpoint/2010/main" val="20062898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lnSpcReduction="10000"/>
          </a:bodyPr>
          <a:lstStyle/>
          <a:p>
            <a:r>
              <a:rPr lang="en-US" dirty="0" smtClean="0"/>
              <a:t>Use an equilateral triangular prism to determine the refractive index of the prism material as a function of wavelength.</a:t>
            </a:r>
          </a:p>
          <a:p>
            <a:endParaRPr lang="en-US" dirty="0"/>
          </a:p>
          <a:p>
            <a:endParaRPr lang="en-US" dirty="0" smtClean="0"/>
          </a:p>
          <a:p>
            <a:pPr marL="0" indent="0">
              <a:buNone/>
            </a:pPr>
            <a:r>
              <a:rPr lang="en-US" dirty="0" smtClean="0"/>
              <a:t>Note: Spectrometers are very expensive and contain many small and delicate pieces. DO NOT ABUSE OUR SPECTROMETERS! Feel free to use the various knobs and screws to align and focus the </a:t>
            </a:r>
            <a:r>
              <a:rPr lang="en-US" dirty="0"/>
              <a:t>spectrometer </a:t>
            </a:r>
            <a:r>
              <a:rPr lang="en-US" dirty="0" smtClean="0"/>
              <a:t>to the best of your ability, but be aware that it’s significantly easier to misalign than it is to align. DO NOT overtighten the screws or try to force something to move past its intended range of motion. If you feel ANY resistance, that means whatever you’re trying to adjust can’t be adjusted any further, so QUIT TRYING! </a:t>
            </a:r>
          </a:p>
          <a:p>
            <a:pPr marL="0" indent="0" algn="ctr">
              <a:buNone/>
            </a:pPr>
            <a:r>
              <a:rPr lang="en-US" sz="3200" b="1" dirty="0" smtClean="0"/>
              <a:t>DO NOT ABUSE OUR SPECTROMETERS!!!!</a:t>
            </a:r>
            <a:endParaRPr lang="en-US" sz="3200" b="1" dirty="0"/>
          </a:p>
        </p:txBody>
      </p:sp>
      <p:sp>
        <p:nvSpPr>
          <p:cNvPr id="4" name="Footer Placeholder 3"/>
          <p:cNvSpPr>
            <a:spLocks noGrp="1"/>
          </p:cNvSpPr>
          <p:nvPr>
            <p:ph type="ftr" sz="quarter" idx="3"/>
          </p:nvPr>
        </p:nvSpPr>
        <p:spPr/>
        <p:txBody>
          <a:bodyPr/>
          <a:lstStyle/>
          <a:p>
            <a:r>
              <a:rPr lang="en-US" smtClean="0"/>
              <a:t>MS&amp;T Physics 2135, Lab E6: Dispersion</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2</a:t>
            </a:fld>
            <a:r>
              <a:rPr lang="en-US" dirty="0" smtClean="0"/>
              <a:t>/8</a:t>
            </a:r>
            <a:endParaRPr lang="en-US" dirty="0"/>
          </a:p>
        </p:txBody>
      </p:sp>
    </p:spTree>
    <p:extLst>
      <p:ext uri="{BB962C8B-B14F-4D97-AF65-F5344CB8AC3E}">
        <p14:creationId xmlns:p14="http://schemas.microsoft.com/office/powerpoint/2010/main" val="2830740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Spectrometer </a:t>
            </a:r>
            <a:r>
              <a:rPr lang="en-US" dirty="0" smtClean="0"/>
              <a:t>Explained: Overview</a:t>
            </a:r>
            <a:endParaRPr lang="en-US" dirty="0"/>
          </a:p>
        </p:txBody>
      </p:sp>
      <p:sp>
        <p:nvSpPr>
          <p:cNvPr id="3" name="Content Placeholder 2"/>
          <p:cNvSpPr>
            <a:spLocks noGrp="1"/>
          </p:cNvSpPr>
          <p:nvPr>
            <p:ph idx="1"/>
          </p:nvPr>
        </p:nvSpPr>
        <p:spPr>
          <a:xfrm>
            <a:off x="677334" y="2160589"/>
            <a:ext cx="3025550" cy="3880773"/>
          </a:xfrm>
        </p:spPr>
        <p:txBody>
          <a:bodyPr/>
          <a:lstStyle/>
          <a:p>
            <a:r>
              <a:rPr lang="en-US" dirty="0" smtClean="0"/>
              <a:t>The </a:t>
            </a:r>
            <a:r>
              <a:rPr lang="en-US" dirty="0" smtClean="0"/>
              <a:t>spectrometer (with the prism in place) is pictured here.</a:t>
            </a:r>
          </a:p>
          <a:p>
            <a:r>
              <a:rPr lang="en-US" dirty="0" smtClean="0"/>
              <a:t>The Collimator makes a narrow beam of light.</a:t>
            </a:r>
          </a:p>
          <a:p>
            <a:r>
              <a:rPr lang="en-US" dirty="0" smtClean="0"/>
              <a:t>This light refracts through the prism and into the Imaging Scope.</a:t>
            </a:r>
          </a:p>
        </p:txBody>
      </p:sp>
      <p:sp>
        <p:nvSpPr>
          <p:cNvPr id="4" name="Footer Placeholder 3"/>
          <p:cNvSpPr>
            <a:spLocks noGrp="1"/>
          </p:cNvSpPr>
          <p:nvPr>
            <p:ph type="ftr" sz="quarter" idx="3"/>
          </p:nvPr>
        </p:nvSpPr>
        <p:spPr/>
        <p:txBody>
          <a:bodyPr/>
          <a:lstStyle/>
          <a:p>
            <a:r>
              <a:rPr lang="en-US" smtClean="0"/>
              <a:t>MS&amp;T Physics 2135, Lab E6: Dispersion</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3</a:t>
            </a:fld>
            <a:r>
              <a:rPr lang="en-US" dirty="0" smtClean="0"/>
              <a:t>/8</a:t>
            </a:r>
            <a:endParaRPr lang="en-US" dirty="0"/>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5722" r="4341" b="23418"/>
          <a:stretch/>
        </p:blipFill>
        <p:spPr>
          <a:xfrm>
            <a:off x="3702884" y="1930400"/>
            <a:ext cx="5329480" cy="3403600"/>
          </a:xfrm>
          <a:prstGeom prst="rect">
            <a:avLst/>
          </a:prstGeom>
        </p:spPr>
      </p:pic>
    </p:spTree>
    <p:extLst>
      <p:ext uri="{BB962C8B-B14F-4D97-AF65-F5344CB8AC3E}">
        <p14:creationId xmlns:p14="http://schemas.microsoft.com/office/powerpoint/2010/main" val="266124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Spectrometer </a:t>
            </a:r>
            <a:r>
              <a:rPr lang="en-US" dirty="0" smtClean="0"/>
              <a:t>Explained: Collimator</a:t>
            </a:r>
            <a:endParaRPr lang="en-US" dirty="0"/>
          </a:p>
        </p:txBody>
      </p:sp>
      <p:sp>
        <p:nvSpPr>
          <p:cNvPr id="3" name="Content Placeholder 2"/>
          <p:cNvSpPr>
            <a:spLocks noGrp="1"/>
          </p:cNvSpPr>
          <p:nvPr>
            <p:ph idx="1"/>
          </p:nvPr>
        </p:nvSpPr>
        <p:spPr>
          <a:xfrm>
            <a:off x="677334" y="2160589"/>
            <a:ext cx="3674798" cy="3880773"/>
          </a:xfrm>
        </p:spPr>
        <p:txBody>
          <a:bodyPr/>
          <a:lstStyle/>
          <a:p>
            <a:r>
              <a:rPr lang="en-US" dirty="0" smtClean="0"/>
              <a:t>The slit width can be adjusted with the screw marked 1.</a:t>
            </a:r>
          </a:p>
          <a:p>
            <a:r>
              <a:rPr lang="en-US" dirty="0" smtClean="0"/>
              <a:t>The collimator can be aligned horizontally with screw 2 and vertically with screw 3.</a:t>
            </a:r>
          </a:p>
          <a:p>
            <a:r>
              <a:rPr lang="en-US" dirty="0" smtClean="0"/>
              <a:t>To focus the slit, loosen screw 4 and move the Slit Body in and out of the collimator.</a:t>
            </a:r>
            <a:endParaRPr lang="en-US" dirty="0"/>
          </a:p>
        </p:txBody>
      </p:sp>
      <p:sp>
        <p:nvSpPr>
          <p:cNvPr id="4" name="Footer Placeholder 3"/>
          <p:cNvSpPr>
            <a:spLocks noGrp="1"/>
          </p:cNvSpPr>
          <p:nvPr>
            <p:ph type="ftr" sz="quarter" idx="3"/>
          </p:nvPr>
        </p:nvSpPr>
        <p:spPr/>
        <p:txBody>
          <a:bodyPr/>
          <a:lstStyle/>
          <a:p>
            <a:r>
              <a:rPr lang="en-US" smtClean="0"/>
              <a:t>MS&amp;T Physics 2135, Lab E6: Dispersion</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4</a:t>
            </a:fld>
            <a:r>
              <a:rPr lang="en-US" dirty="0" smtClean="0"/>
              <a:t>/8</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52132" y="1930400"/>
            <a:ext cx="4921870" cy="3695700"/>
          </a:xfrm>
          <a:prstGeom prst="rect">
            <a:avLst/>
          </a:prstGeom>
        </p:spPr>
      </p:pic>
    </p:spTree>
    <p:extLst>
      <p:ext uri="{BB962C8B-B14F-4D97-AF65-F5344CB8AC3E}">
        <p14:creationId xmlns:p14="http://schemas.microsoft.com/office/powerpoint/2010/main" val="20757830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Spectrometer </a:t>
            </a:r>
            <a:r>
              <a:rPr lang="en-US" dirty="0" smtClean="0"/>
              <a:t>Explained: Imager</a:t>
            </a:r>
            <a:endParaRPr lang="en-US" dirty="0"/>
          </a:p>
        </p:txBody>
      </p:sp>
      <p:sp>
        <p:nvSpPr>
          <p:cNvPr id="3" name="Content Placeholder 2"/>
          <p:cNvSpPr>
            <a:spLocks noGrp="1"/>
          </p:cNvSpPr>
          <p:nvPr>
            <p:ph idx="1"/>
          </p:nvPr>
        </p:nvSpPr>
        <p:spPr>
          <a:xfrm>
            <a:off x="677334" y="2160589"/>
            <a:ext cx="3667321" cy="3880773"/>
          </a:xfrm>
        </p:spPr>
        <p:txBody>
          <a:bodyPr/>
          <a:lstStyle/>
          <a:p>
            <a:r>
              <a:rPr lang="en-US" dirty="0" smtClean="0"/>
              <a:t>The </a:t>
            </a:r>
            <a:r>
              <a:rPr lang="en-US" dirty="0" smtClean="0"/>
              <a:t>Imaging Scope can be focused roughly by loosening screw 1 and finely with the knurled rim of the eyepiece.</a:t>
            </a:r>
          </a:p>
          <a:p>
            <a:r>
              <a:rPr lang="en-US" dirty="0" smtClean="0"/>
              <a:t>The scope can be </a:t>
            </a:r>
            <a:r>
              <a:rPr lang="en-US" dirty="0"/>
              <a:t>aligned horizontally with </a:t>
            </a:r>
            <a:r>
              <a:rPr lang="en-US" dirty="0" smtClean="0"/>
              <a:t>screw 2 </a:t>
            </a:r>
            <a:r>
              <a:rPr lang="en-US" dirty="0"/>
              <a:t>and vertically </a:t>
            </a:r>
            <a:r>
              <a:rPr lang="en-US" dirty="0" smtClean="0"/>
              <a:t>with screw 3.</a:t>
            </a:r>
          </a:p>
          <a:p>
            <a:r>
              <a:rPr lang="en-US" dirty="0" smtClean="0"/>
              <a:t>Screw 4 provides fine control of the position of the scope.</a:t>
            </a:r>
            <a:endParaRPr lang="en-US" dirty="0"/>
          </a:p>
        </p:txBody>
      </p:sp>
      <p:sp>
        <p:nvSpPr>
          <p:cNvPr id="4" name="Footer Placeholder 3"/>
          <p:cNvSpPr>
            <a:spLocks noGrp="1"/>
          </p:cNvSpPr>
          <p:nvPr>
            <p:ph type="ftr" sz="quarter" idx="3"/>
          </p:nvPr>
        </p:nvSpPr>
        <p:spPr/>
        <p:txBody>
          <a:bodyPr/>
          <a:lstStyle/>
          <a:p>
            <a:r>
              <a:rPr lang="en-US" smtClean="0"/>
              <a:t>MS&amp;T Physics 2135, Lab E6: Dispersion</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5</a:t>
            </a:fld>
            <a:r>
              <a:rPr lang="en-US" dirty="0" smtClean="0"/>
              <a:t>/8</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4655" y="1931989"/>
            <a:ext cx="4929347" cy="3694111"/>
          </a:xfrm>
          <a:prstGeom prst="rect">
            <a:avLst/>
          </a:prstGeom>
        </p:spPr>
      </p:pic>
    </p:spTree>
    <p:extLst>
      <p:ext uri="{BB962C8B-B14F-4D97-AF65-F5344CB8AC3E}">
        <p14:creationId xmlns:p14="http://schemas.microsoft.com/office/powerpoint/2010/main" val="28962616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Spectrometer </a:t>
            </a:r>
            <a:r>
              <a:rPr lang="en-US" dirty="0" smtClean="0"/>
              <a:t>Explained: Stage</a:t>
            </a:r>
            <a:endParaRPr lang="en-US" dirty="0"/>
          </a:p>
        </p:txBody>
      </p:sp>
      <p:sp>
        <p:nvSpPr>
          <p:cNvPr id="3" name="Content Placeholder 2"/>
          <p:cNvSpPr>
            <a:spLocks noGrp="1"/>
          </p:cNvSpPr>
          <p:nvPr>
            <p:ph idx="1"/>
          </p:nvPr>
        </p:nvSpPr>
        <p:spPr>
          <a:xfrm>
            <a:off x="677334" y="2160589"/>
            <a:ext cx="3669068" cy="3880773"/>
          </a:xfrm>
        </p:spPr>
        <p:txBody>
          <a:bodyPr/>
          <a:lstStyle/>
          <a:p>
            <a:r>
              <a:rPr lang="en-US" dirty="0" smtClean="0"/>
              <a:t>Three screws labeled 1 are used to level the stage.</a:t>
            </a:r>
          </a:p>
          <a:p>
            <a:r>
              <a:rPr lang="en-US" dirty="0" smtClean="0"/>
              <a:t>Loosen screw 2 to raise or lower the stage.</a:t>
            </a:r>
          </a:p>
          <a:p>
            <a:r>
              <a:rPr lang="en-US" dirty="0" smtClean="0"/>
              <a:t>Screw 3 locks the stage to the collimator, and screw 4 provides fine adjust.</a:t>
            </a:r>
          </a:p>
          <a:p>
            <a:r>
              <a:rPr lang="en-US" dirty="0" smtClean="0"/>
              <a:t>The angle is read from the Vernier, marked in minutes of arc (1° = 60 minutes).</a:t>
            </a:r>
            <a:endParaRPr lang="en-US" dirty="0"/>
          </a:p>
        </p:txBody>
      </p:sp>
      <p:sp>
        <p:nvSpPr>
          <p:cNvPr id="4" name="Footer Placeholder 3"/>
          <p:cNvSpPr>
            <a:spLocks noGrp="1"/>
          </p:cNvSpPr>
          <p:nvPr>
            <p:ph type="ftr" sz="quarter" idx="3"/>
          </p:nvPr>
        </p:nvSpPr>
        <p:spPr/>
        <p:txBody>
          <a:bodyPr/>
          <a:lstStyle/>
          <a:p>
            <a:r>
              <a:rPr lang="en-US" smtClean="0"/>
              <a:t>MS&amp;T Physics 2135, Lab E6: Dispersion</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6</a:t>
            </a:fld>
            <a:r>
              <a:rPr lang="en-US" dirty="0" smtClean="0"/>
              <a:t>/8</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6402" y="1930400"/>
            <a:ext cx="4927600" cy="3695700"/>
          </a:xfrm>
          <a:prstGeom prst="rect">
            <a:avLst/>
          </a:prstGeom>
        </p:spPr>
      </p:pic>
    </p:spTree>
    <p:extLst>
      <p:ext uri="{BB962C8B-B14F-4D97-AF65-F5344CB8AC3E}">
        <p14:creationId xmlns:p14="http://schemas.microsoft.com/office/powerpoint/2010/main" val="1699304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581821" y="1674564"/>
            <a:ext cx="2168984" cy="197201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Finding Minimum Deviation</a:t>
            </a:r>
            <a:endParaRPr lang="en-US" dirty="0"/>
          </a:p>
        </p:txBody>
      </p:sp>
      <p:sp>
        <p:nvSpPr>
          <p:cNvPr id="3" name="Content Placeholder 2"/>
          <p:cNvSpPr>
            <a:spLocks noGrp="1"/>
          </p:cNvSpPr>
          <p:nvPr>
            <p:ph idx="1"/>
          </p:nvPr>
        </p:nvSpPr>
        <p:spPr>
          <a:xfrm>
            <a:off x="677334" y="4252513"/>
            <a:ext cx="8596668" cy="1976138"/>
          </a:xfrm>
        </p:spPr>
        <p:txBody>
          <a:bodyPr>
            <a:normAutofit/>
          </a:bodyPr>
          <a:lstStyle/>
          <a:p>
            <a:r>
              <a:rPr lang="en-US" dirty="0" smtClean="0"/>
              <a:t>Here’s a cartoon of what you should see when you rotate the stage while looking through the imaging scope. Click to start the animation.</a:t>
            </a:r>
          </a:p>
          <a:p>
            <a:r>
              <a:rPr lang="en-US" dirty="0" smtClean="0"/>
              <a:t>The spectrum will move in one direction, then turn around.</a:t>
            </a:r>
          </a:p>
          <a:p>
            <a:r>
              <a:rPr lang="en-US" dirty="0" smtClean="0"/>
              <a:t>If the spectrum does not turn around, rotate the stage in the other direction.</a:t>
            </a:r>
          </a:p>
          <a:p>
            <a:r>
              <a:rPr lang="en-US" dirty="0" smtClean="0"/>
              <a:t>The goal is to lock the stage when the spectrum reaches its turning point.</a:t>
            </a:r>
            <a:endParaRPr lang="en-US" dirty="0"/>
          </a:p>
        </p:txBody>
      </p:sp>
      <p:sp>
        <p:nvSpPr>
          <p:cNvPr id="4" name="Footer Placeholder 3"/>
          <p:cNvSpPr>
            <a:spLocks noGrp="1"/>
          </p:cNvSpPr>
          <p:nvPr>
            <p:ph type="ftr" sz="quarter" idx="3"/>
          </p:nvPr>
        </p:nvSpPr>
        <p:spPr/>
        <p:txBody>
          <a:bodyPr/>
          <a:lstStyle/>
          <a:p>
            <a:r>
              <a:rPr lang="en-US" smtClean="0"/>
              <a:t>MS&amp;T Physics 2135, Lab E6: Dispersion</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7</a:t>
            </a:fld>
            <a:r>
              <a:rPr lang="en-US" dirty="0" smtClean="0"/>
              <a:t>/8</a:t>
            </a:r>
            <a:endParaRPr lang="en-US" dirty="0"/>
          </a:p>
        </p:txBody>
      </p:sp>
      <p:pic>
        <p:nvPicPr>
          <p:cNvPr id="1026" name="Picture 2" descr="https://upload.wikimedia.org/wikipedia/commons/3/3e/Beryllium_emission_spectrum.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36055" y="2435129"/>
            <a:ext cx="7429500" cy="666751"/>
          </a:xfrm>
          <a:prstGeom prst="rect">
            <a:avLst/>
          </a:prstGeom>
          <a:noFill/>
          <a:extLst>
            <a:ext uri="{909E8E84-426E-40DD-AFC4-6F175D3DCCD1}">
              <a14:hiddenFill xmlns:a14="http://schemas.microsoft.com/office/drawing/2010/main">
                <a:solidFill>
                  <a:srgbClr val="FFFFFF"/>
                </a:solidFill>
              </a14:hiddenFill>
            </a:ext>
          </a:extLst>
        </p:spPr>
      </p:pic>
      <p:grpSp>
        <p:nvGrpSpPr>
          <p:cNvPr id="14" name="Group 13"/>
          <p:cNvGrpSpPr/>
          <p:nvPr/>
        </p:nvGrpSpPr>
        <p:grpSpPr>
          <a:xfrm>
            <a:off x="683047" y="1244906"/>
            <a:ext cx="8782509" cy="2886420"/>
            <a:chOff x="683047" y="1244906"/>
            <a:chExt cx="8782509" cy="2886420"/>
          </a:xfrm>
        </p:grpSpPr>
        <p:sp>
          <p:nvSpPr>
            <p:cNvPr id="6" name="Donut 5"/>
            <p:cNvSpPr/>
            <p:nvPr/>
          </p:nvSpPr>
          <p:spPr>
            <a:xfrm>
              <a:off x="3161841" y="1244906"/>
              <a:ext cx="2908453" cy="2886420"/>
            </a:xfrm>
            <a:prstGeom prst="donu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Rectangle 7"/>
            <p:cNvSpPr/>
            <p:nvPr/>
          </p:nvSpPr>
          <p:spPr>
            <a:xfrm>
              <a:off x="683047" y="1244906"/>
              <a:ext cx="3106755" cy="28864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5376232" y="1244906"/>
              <a:ext cx="4089324" cy="28864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963539" y="1244907"/>
              <a:ext cx="3106755" cy="627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2963538" y="3503366"/>
              <a:ext cx="3106755" cy="62796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342800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autoRev="1" fill="hold" nodeType="clickEffect">
                                  <p:stCondLst>
                                    <p:cond delay="0"/>
                                  </p:stCondLst>
                                  <p:childTnLst>
                                    <p:animMotion origin="layout" path="M -1.89013E-6 3.39579E-6 L -0.06053 3.39579E-6 " pathEditMode="relative" ptsTypes="AA">
                                      <p:cBhvr>
                                        <p:cTn id="6" dur="2000" fill="hold"/>
                                        <p:tgtEl>
                                          <p:spTgt spid="1026"/>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Note on Angles</a:t>
            </a:r>
            <a:endParaRPr lang="en-US" dirty="0"/>
          </a:p>
        </p:txBody>
      </p:sp>
      <p:sp>
        <p:nvSpPr>
          <p:cNvPr id="3" name="Content Placeholder 2"/>
          <p:cNvSpPr>
            <a:spLocks noGrp="1"/>
          </p:cNvSpPr>
          <p:nvPr>
            <p:ph idx="1"/>
          </p:nvPr>
        </p:nvSpPr>
        <p:spPr>
          <a:xfrm>
            <a:off x="677334" y="2160589"/>
            <a:ext cx="3669068" cy="3880773"/>
          </a:xfrm>
        </p:spPr>
        <p:txBody>
          <a:bodyPr/>
          <a:lstStyle/>
          <a:p>
            <a:r>
              <a:rPr lang="en-US" dirty="0" smtClean="0"/>
              <a:t>The white line represents the straight through position.</a:t>
            </a:r>
          </a:p>
          <a:p>
            <a:r>
              <a:rPr lang="en-US" dirty="0" smtClean="0"/>
              <a:t>The yellow line represents the current position, with the crosshair centered on the yellow doublet.</a:t>
            </a:r>
          </a:p>
          <a:p>
            <a:r>
              <a:rPr lang="en-US" dirty="0" smtClean="0"/>
              <a:t>In calculating n for the yellow lines, we use the difference between the current reading and the straight through as </a:t>
            </a:r>
            <a:r>
              <a:rPr lang="el-GR" i="1" dirty="0"/>
              <a:t>δ</a:t>
            </a:r>
            <a:r>
              <a:rPr lang="en-US" i="1" baseline="-25000" dirty="0" smtClean="0"/>
              <a:t>MIN</a:t>
            </a:r>
            <a:r>
              <a:rPr lang="en-US" dirty="0" smtClean="0"/>
              <a:t> in the equation.</a:t>
            </a:r>
            <a:endParaRPr lang="en-US" dirty="0"/>
          </a:p>
        </p:txBody>
      </p:sp>
      <p:sp>
        <p:nvSpPr>
          <p:cNvPr id="4" name="Footer Placeholder 3"/>
          <p:cNvSpPr>
            <a:spLocks noGrp="1"/>
          </p:cNvSpPr>
          <p:nvPr>
            <p:ph type="ftr" sz="quarter" idx="3"/>
          </p:nvPr>
        </p:nvSpPr>
        <p:spPr/>
        <p:txBody>
          <a:bodyPr/>
          <a:lstStyle/>
          <a:p>
            <a:r>
              <a:rPr lang="en-US" smtClean="0"/>
              <a:t>MS&amp;T Physics 2135, Lab E6: Dispersion</a:t>
            </a:r>
            <a:endParaRPr lang="en-US" dirty="0"/>
          </a:p>
        </p:txBody>
      </p:sp>
      <p:sp>
        <p:nvSpPr>
          <p:cNvPr id="5" name="Slide Number Placeholder 4"/>
          <p:cNvSpPr>
            <a:spLocks noGrp="1"/>
          </p:cNvSpPr>
          <p:nvPr>
            <p:ph type="sldNum" sz="quarter" idx="4"/>
          </p:nvPr>
        </p:nvSpPr>
        <p:spPr/>
        <p:txBody>
          <a:bodyPr/>
          <a:lstStyle/>
          <a:p>
            <a:r>
              <a:rPr lang="en-US" dirty="0" smtClean="0"/>
              <a:t>Slide </a:t>
            </a:r>
            <a:fld id="{D57F1E4F-1CFF-5643-939E-217C01CDF565}" type="slidenum">
              <a:rPr lang="en-US" smtClean="0"/>
              <a:pPr/>
              <a:t>8</a:t>
            </a:fld>
            <a:r>
              <a:rPr lang="en-US" dirty="0" smtClean="0"/>
              <a:t>/8</a:t>
            </a:r>
            <a:endParaRPr lang="en-US" dirty="0"/>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46402" y="1930400"/>
            <a:ext cx="4927600" cy="3695700"/>
          </a:xfrm>
          <a:prstGeom prst="rect">
            <a:avLst/>
          </a:prstGeom>
        </p:spPr>
      </p:pic>
    </p:spTree>
    <p:extLst>
      <p:ext uri="{BB962C8B-B14F-4D97-AF65-F5344CB8AC3E}">
        <p14:creationId xmlns:p14="http://schemas.microsoft.com/office/powerpoint/2010/main" val="182889529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189</TotalTime>
  <Words>539</Words>
  <Application>Microsoft Office PowerPoint</Application>
  <PresentationFormat>Widescreen</PresentationFormat>
  <Paragraphs>49</Paragraphs>
  <Slides>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Georgia</vt:lpstr>
      <vt:lpstr>Trebuchet MS</vt:lpstr>
      <vt:lpstr>Wingdings 3</vt:lpstr>
      <vt:lpstr>Facet</vt:lpstr>
      <vt:lpstr>Dispersion</vt:lpstr>
      <vt:lpstr>Objectives</vt:lpstr>
      <vt:lpstr>The Spectrometer Explained: Overview</vt:lpstr>
      <vt:lpstr>The Spectrometer Explained: Collimator</vt:lpstr>
      <vt:lpstr>The Spectrometer Explained: Imager</vt:lpstr>
      <vt:lpstr>The Spectrometer Explained: Stage</vt:lpstr>
      <vt:lpstr>Finding Minimum Deviation</vt:lpstr>
      <vt:lpstr>A Note on Angles</vt:lpstr>
    </vt:vector>
  </TitlesOfParts>
  <Company>Missouri University of Science and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Upshaw, Adam Kelly</dc:creator>
  <cp:lastModifiedBy>Upshaw, Adam Kelly</cp:lastModifiedBy>
  <cp:revision>25</cp:revision>
  <dcterms:created xsi:type="dcterms:W3CDTF">2015-12-03T20:43:21Z</dcterms:created>
  <dcterms:modified xsi:type="dcterms:W3CDTF">2015-12-22T00:55:33Z</dcterms:modified>
</cp:coreProperties>
</file>