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7"/>
  </p:notesMasterIdLst>
  <p:sldIdLst>
    <p:sldId id="256" r:id="rId2"/>
    <p:sldId id="257" r:id="rId3"/>
    <p:sldId id="258"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2" y="8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88B05-4E3B-4813-A9AA-F4616AE74407}" type="datetimeFigureOut">
              <a:rPr lang="en-US" smtClean="0"/>
              <a:t>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CF57D-0D72-481B-9917-4E08AE064E26}" type="slidenum">
              <a:rPr lang="en-US" smtClean="0"/>
              <a:t>‹#›</a:t>
            </a:fld>
            <a:endParaRPr lang="en-US"/>
          </a:p>
        </p:txBody>
      </p:sp>
    </p:spTree>
    <p:extLst>
      <p:ext uri="{BB962C8B-B14F-4D97-AF65-F5344CB8AC3E}">
        <p14:creationId xmlns:p14="http://schemas.microsoft.com/office/powerpoint/2010/main" val="5811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BCF57D-0D72-481B-9917-4E08AE064E26}" type="slidenum">
              <a:rPr lang="en-US" smtClean="0"/>
              <a:t>1</a:t>
            </a:fld>
            <a:endParaRPr lang="en-US"/>
          </a:p>
        </p:txBody>
      </p:sp>
    </p:spTree>
    <p:extLst>
      <p:ext uri="{BB962C8B-B14F-4D97-AF65-F5344CB8AC3E}">
        <p14:creationId xmlns:p14="http://schemas.microsoft.com/office/powerpoint/2010/main" val="4109016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34" name="Group 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35" name="Picture 4" descr="http://marketing.mst.edu/media/universityadvancement/communications/images/logos/logo/MissouriSTlogo-whiteoutline-we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7" name="Straight Connector 36"/>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2"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23" name="Slide Number Placeholder 5"/>
          <p:cNvSpPr>
            <a:spLocks noGrp="1"/>
          </p:cNvSpPr>
          <p:nvPr>
            <p:ph type="sldNum" sz="quarter" idx="4"/>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8" name="Slide Number Placeholder 5"/>
          <p:cNvSpPr>
            <a:spLocks noGrp="1"/>
          </p:cNvSpPr>
          <p:nvPr>
            <p:ph type="sldNum" sz="quarter" idx="4"/>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10" name="Slide Number Placeholder 5"/>
          <p:cNvSpPr>
            <a:spLocks noGrp="1"/>
          </p:cNvSpPr>
          <p:nvPr>
            <p:ph type="sldNum" sz="quarter" idx="4"/>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8" name="Slide Number Placeholder 5"/>
          <p:cNvSpPr>
            <a:spLocks noGrp="1"/>
          </p:cNvSpPr>
          <p:nvPr>
            <p:ph type="sldNum" sz="quarter" idx="4"/>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10" name="Slide Number Placeholder 5"/>
          <p:cNvSpPr>
            <a:spLocks noGrp="1"/>
          </p:cNvSpPr>
          <p:nvPr>
            <p:ph type="sldNum" sz="quarter" idx="4"/>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8" name="Slide Number Placeholder 5"/>
          <p:cNvSpPr>
            <a:spLocks noGrp="1"/>
          </p:cNvSpPr>
          <p:nvPr>
            <p:ph type="sldNum" sz="quarter" idx="4"/>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8" name="Slide Number Placeholder 5"/>
          <p:cNvSpPr>
            <a:spLocks noGrp="1"/>
          </p:cNvSpPr>
          <p:nvPr>
            <p:ph type="sldNum" sz="quarter" idx="4"/>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8" name="Slide Number Placeholder 5"/>
          <p:cNvSpPr>
            <a:spLocks noGrp="1"/>
          </p:cNvSpPr>
          <p:nvPr>
            <p:ph type="sldNum" sz="quarter" idx="4"/>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8" name="Slide Number Placeholder 5"/>
          <p:cNvSpPr>
            <a:spLocks noGrp="1"/>
          </p:cNvSpPr>
          <p:nvPr>
            <p:ph type="sldNum" sz="quarter" idx="4"/>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8" name="Slide Number Placeholder 5"/>
          <p:cNvSpPr>
            <a:spLocks noGrp="1"/>
          </p:cNvSpPr>
          <p:nvPr>
            <p:ph type="sldNum" sz="quarter" idx="4"/>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9" name="Slide Number Placeholder 5"/>
          <p:cNvSpPr>
            <a:spLocks noGrp="1"/>
          </p:cNvSpPr>
          <p:nvPr>
            <p:ph type="sldNum" sz="quarter" idx="4"/>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0"/>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11" name="Slide Number Placeholder 5"/>
          <p:cNvSpPr>
            <a:spLocks noGrp="1"/>
          </p:cNvSpPr>
          <p:nvPr>
            <p:ph type="sldNum" sz="quarter" idx="11"/>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6"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7" name="Slide Number Placeholder 5"/>
          <p:cNvSpPr>
            <a:spLocks noGrp="1"/>
          </p:cNvSpPr>
          <p:nvPr>
            <p:ph type="sldNum" sz="quarter" idx="4"/>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6" name="Slide Number Placeholder 5"/>
          <p:cNvSpPr>
            <a:spLocks noGrp="1"/>
          </p:cNvSpPr>
          <p:nvPr>
            <p:ph type="sldNum" sz="quarter" idx="4"/>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9" name="Slide Number Placeholder 5"/>
          <p:cNvSpPr>
            <a:spLocks noGrp="1"/>
          </p:cNvSpPr>
          <p:nvPr>
            <p:ph type="sldNum" sz="quarter" idx="4"/>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9" name="Slide Number Placeholder 5"/>
          <p:cNvSpPr>
            <a:spLocks noGrp="1"/>
          </p:cNvSpPr>
          <p:nvPr>
            <p:ph type="sldNum" sz="quarter" idx="4"/>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Lab O5: Constant Angular Acceleration</a:t>
            </a:r>
            <a:endParaRPr lang="en-US" dirty="0"/>
          </a:p>
        </p:txBody>
      </p:sp>
      <p:sp>
        <p:nvSpPr>
          <p:cNvPr id="6" name="Slide Number Placeholder 5"/>
          <p:cNvSpPr>
            <a:spLocks noGrp="1"/>
          </p:cNvSpPr>
          <p:nvPr>
            <p:ph type="sldNum" sz="quarter" idx="4"/>
          </p:nvPr>
        </p:nvSpPr>
        <p:spPr>
          <a:xfrm>
            <a:off x="7282149" y="6422362"/>
            <a:ext cx="1750215"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p>
        </p:txBody>
      </p:sp>
      <p:grpSp>
        <p:nvGrpSpPr>
          <p:cNvPr id="1034" name="Group 10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1028" name="Picture 4" descr="http://marketing.mst.edu/media/universityadvancement/communications/images/logos/logo/MissouriSTlogo-whiteoutline-web.pn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1" name="Straight Connector 30"/>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iming>
    <p:tnLst>
      <p:par>
        <p:cTn id="1" dur="indefinite" restart="never" nodeType="tmRoot"/>
      </p:par>
    </p:tnLst>
  </p:timing>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Rotation with Constant Angular Acceleration</a:t>
            </a:r>
            <a:endParaRPr lang="en-US" dirty="0"/>
          </a:p>
        </p:txBody>
      </p:sp>
      <p:sp>
        <p:nvSpPr>
          <p:cNvPr id="3" name="Subtitle 2"/>
          <p:cNvSpPr>
            <a:spLocks noGrp="1"/>
          </p:cNvSpPr>
          <p:nvPr>
            <p:ph type="subTitle" idx="1"/>
          </p:nvPr>
        </p:nvSpPr>
        <p:spPr/>
        <p:txBody>
          <a:bodyPr/>
          <a:lstStyle/>
          <a:p>
            <a:pPr algn="ctr"/>
            <a:r>
              <a:rPr lang="en-US" dirty="0" smtClean="0"/>
              <a:t>MS&amp;T Physics 1135, Lab O5</a:t>
            </a:r>
            <a:endParaRPr lang="en-US" dirty="0"/>
          </a:p>
        </p:txBody>
      </p:sp>
    </p:spTree>
    <p:extLst>
      <p:ext uri="{BB962C8B-B14F-4D97-AF65-F5344CB8AC3E}">
        <p14:creationId xmlns:p14="http://schemas.microsoft.com/office/powerpoint/2010/main" val="2006289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Determine the moment of inertia </a:t>
            </a:r>
            <a:r>
              <a:rPr lang="en-US" i="1" dirty="0" smtClean="0"/>
              <a:t>I</a:t>
            </a:r>
            <a:r>
              <a:rPr lang="en-US" dirty="0" smtClean="0"/>
              <a:t> of a disk by measuring the angular acceleration </a:t>
            </a:r>
            <a:r>
              <a:rPr lang="el-GR" i="1" dirty="0" smtClean="0"/>
              <a:t>α</a:t>
            </a:r>
            <a:r>
              <a:rPr lang="en-US" dirty="0" smtClean="0"/>
              <a:t> when a constant torque is applied.</a:t>
            </a:r>
          </a:p>
          <a:p>
            <a:endParaRPr lang="en-US" dirty="0"/>
          </a:p>
          <a:p>
            <a:endParaRPr lang="en-US" dirty="0" smtClean="0"/>
          </a:p>
          <a:p>
            <a:endParaRPr lang="en-US" dirty="0"/>
          </a:p>
          <a:p>
            <a:pPr marL="0" indent="0">
              <a:buNone/>
            </a:pPr>
            <a:r>
              <a:rPr lang="en-US" dirty="0" smtClean="0"/>
              <a:t>Note: You will need to level the apparatus to get the best results possible. You will also need to apply force to the smart pulley to keep it in contact with the disk. You should consider how this impacts your measurements and discuss it in your conclusion, along with any other sources of error.</a:t>
            </a:r>
            <a:endParaRPr lang="en-US" dirty="0"/>
          </a:p>
        </p:txBody>
      </p:sp>
      <p:sp>
        <p:nvSpPr>
          <p:cNvPr id="4" name="Footer Placeholder 3"/>
          <p:cNvSpPr>
            <a:spLocks noGrp="1"/>
          </p:cNvSpPr>
          <p:nvPr>
            <p:ph type="ftr" sz="quarter" idx="3"/>
          </p:nvPr>
        </p:nvSpPr>
        <p:spPr/>
        <p:txBody>
          <a:bodyPr/>
          <a:lstStyle/>
          <a:p>
            <a:r>
              <a:rPr lang="en-US" smtClean="0"/>
              <a:t>MS&amp;T Physics 1135, Lab O5: Constant Angular Acceleration</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2</a:t>
            </a:fld>
            <a:r>
              <a:rPr lang="en-US" dirty="0" smtClean="0"/>
              <a:t>/5</a:t>
            </a:r>
          </a:p>
        </p:txBody>
      </p:sp>
    </p:spTree>
    <p:extLst>
      <p:ext uri="{BB962C8B-B14F-4D97-AF65-F5344CB8AC3E}">
        <p14:creationId xmlns:p14="http://schemas.microsoft.com/office/powerpoint/2010/main" val="88524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Apparatus</a:t>
            </a:r>
            <a:endParaRPr lang="en-US" dirty="0"/>
          </a:p>
        </p:txBody>
      </p:sp>
      <p:sp>
        <p:nvSpPr>
          <p:cNvPr id="3" name="Content Placeholder 2"/>
          <p:cNvSpPr>
            <a:spLocks noGrp="1"/>
          </p:cNvSpPr>
          <p:nvPr>
            <p:ph idx="1"/>
          </p:nvPr>
        </p:nvSpPr>
        <p:spPr>
          <a:xfrm>
            <a:off x="677334" y="2160589"/>
            <a:ext cx="4456468" cy="3880773"/>
          </a:xfrm>
        </p:spPr>
        <p:txBody>
          <a:bodyPr/>
          <a:lstStyle/>
          <a:p>
            <a:r>
              <a:rPr lang="en-US" dirty="0" smtClean="0"/>
              <a:t>The hanging mass applies torque to the aluminum pulley, turning the disk.</a:t>
            </a:r>
          </a:p>
          <a:p>
            <a:r>
              <a:rPr lang="en-US" dirty="0" smtClean="0"/>
              <a:t>The disk turns the smart pulley such that both have the same linear speed.</a:t>
            </a:r>
          </a:p>
        </p:txBody>
      </p:sp>
      <p:sp>
        <p:nvSpPr>
          <p:cNvPr id="4" name="Footer Placeholder 3"/>
          <p:cNvSpPr>
            <a:spLocks noGrp="1"/>
          </p:cNvSpPr>
          <p:nvPr>
            <p:ph type="ftr" sz="quarter" idx="3"/>
          </p:nvPr>
        </p:nvSpPr>
        <p:spPr/>
        <p:txBody>
          <a:bodyPr/>
          <a:lstStyle/>
          <a:p>
            <a:r>
              <a:rPr lang="en-US" smtClean="0"/>
              <a:t>MS&amp;T Physics 1135, Lab O5: Constant Angular Acceleration</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3</a:t>
            </a:fld>
            <a:r>
              <a:rPr lang="en-US" dirty="0" smtClean="0"/>
              <a:t>/5</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7147" t="9223" r="18426"/>
          <a:stretch/>
        </p:blipFill>
        <p:spPr>
          <a:xfrm>
            <a:off x="5133802" y="1666212"/>
            <a:ext cx="4140200" cy="4375150"/>
          </a:xfrm>
          <a:prstGeom prst="rect">
            <a:avLst/>
          </a:prstGeom>
        </p:spPr>
      </p:pic>
    </p:spTree>
    <p:extLst>
      <p:ext uri="{BB962C8B-B14F-4D97-AF65-F5344CB8AC3E}">
        <p14:creationId xmlns:p14="http://schemas.microsoft.com/office/powerpoint/2010/main" val="1769879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Calculation to Capstone</a:t>
            </a:r>
            <a:endParaRPr lang="en-US" dirty="0"/>
          </a:p>
        </p:txBody>
      </p:sp>
      <p:sp>
        <p:nvSpPr>
          <p:cNvPr id="3" name="Content Placeholder 2"/>
          <p:cNvSpPr>
            <a:spLocks noGrp="1"/>
          </p:cNvSpPr>
          <p:nvPr>
            <p:ph idx="1"/>
          </p:nvPr>
        </p:nvSpPr>
        <p:spPr>
          <a:xfrm>
            <a:off x="677334" y="2160589"/>
            <a:ext cx="3555638" cy="3880773"/>
          </a:xfrm>
        </p:spPr>
        <p:txBody>
          <a:bodyPr/>
          <a:lstStyle/>
          <a:p>
            <a:r>
              <a:rPr lang="en-US" dirty="0" smtClean="0"/>
              <a:t>Add a Photogate with Pulley in Hardware Setup.</a:t>
            </a:r>
          </a:p>
          <a:p>
            <a:r>
              <a:rPr lang="en-US" dirty="0" smtClean="0"/>
              <a:t>In the Calculator tool, enter and accept the equation to convert the pulley’s speed to the disk’s speed.</a:t>
            </a:r>
          </a:p>
          <a:p>
            <a:r>
              <a:rPr lang="en-US" dirty="0" smtClean="0"/>
              <a:t>You will need to define your radii and use the Select Data button to add the angular speed measurement.</a:t>
            </a:r>
            <a:endParaRPr lang="en-US" dirty="0"/>
          </a:p>
        </p:txBody>
      </p:sp>
      <p:sp>
        <p:nvSpPr>
          <p:cNvPr id="4" name="Footer Placeholder 3"/>
          <p:cNvSpPr>
            <a:spLocks noGrp="1"/>
          </p:cNvSpPr>
          <p:nvPr>
            <p:ph type="ftr" sz="quarter" idx="3"/>
          </p:nvPr>
        </p:nvSpPr>
        <p:spPr/>
        <p:txBody>
          <a:bodyPr/>
          <a:lstStyle/>
          <a:p>
            <a:r>
              <a:rPr lang="en-US" smtClean="0"/>
              <a:t>MS&amp;T Physics 1135, Lab O5: Constant Angular Acceleration</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4</a:t>
            </a:fld>
            <a:r>
              <a:rPr lang="en-US" dirty="0" smtClean="0"/>
              <a:t>/5</a:t>
            </a:r>
          </a:p>
        </p:txBody>
      </p:sp>
      <p:pic>
        <p:nvPicPr>
          <p:cNvPr id="1026" name="Picture 2" descr="E:\Classes\Lab Rewrites\Tutorials\Pictures\1135_O5_Calcula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2972" y="1934595"/>
            <a:ext cx="5043877" cy="3877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2460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a:t>
            </a:r>
            <a:r>
              <a:rPr lang="en-US" dirty="0" err="1" smtClean="0"/>
              <a:t>Trendline</a:t>
            </a:r>
            <a:r>
              <a:rPr lang="en-US" smtClean="0"/>
              <a:t> in </a:t>
            </a:r>
            <a:r>
              <a:rPr lang="en-US" dirty="0" smtClean="0"/>
              <a:t>Capstone</a:t>
            </a:r>
            <a:endParaRPr lang="en-US" dirty="0"/>
          </a:p>
        </p:txBody>
      </p:sp>
      <p:sp>
        <p:nvSpPr>
          <p:cNvPr id="3" name="Content Placeholder 2"/>
          <p:cNvSpPr>
            <a:spLocks noGrp="1"/>
          </p:cNvSpPr>
          <p:nvPr>
            <p:ph idx="1"/>
          </p:nvPr>
        </p:nvSpPr>
        <p:spPr>
          <a:xfrm>
            <a:off x="677334" y="2160589"/>
            <a:ext cx="3555638" cy="3880773"/>
          </a:xfrm>
        </p:spPr>
        <p:txBody>
          <a:bodyPr/>
          <a:lstStyle/>
          <a:p>
            <a:r>
              <a:rPr lang="en-US" dirty="0" smtClean="0"/>
              <a:t>Plot the angular speed of the disk as a function of time.</a:t>
            </a:r>
          </a:p>
          <a:p>
            <a:r>
              <a:rPr lang="en-US" dirty="0" smtClean="0"/>
              <a:t>Use the Curve Fit tool to add a Weighted Linear Fit to your data.</a:t>
            </a:r>
          </a:p>
          <a:p>
            <a:r>
              <a:rPr lang="en-US" dirty="0" smtClean="0"/>
              <a:t>If necessary, you can use the Highlighter tool to select data to fit or exclude.</a:t>
            </a:r>
          </a:p>
          <a:p>
            <a:r>
              <a:rPr lang="en-US" dirty="0" smtClean="0"/>
              <a:t>The coefficients and errors will be displayed.</a:t>
            </a:r>
            <a:endParaRPr lang="en-US" dirty="0"/>
          </a:p>
        </p:txBody>
      </p:sp>
      <p:sp>
        <p:nvSpPr>
          <p:cNvPr id="4" name="Footer Placeholder 3"/>
          <p:cNvSpPr>
            <a:spLocks noGrp="1"/>
          </p:cNvSpPr>
          <p:nvPr>
            <p:ph type="ftr" sz="quarter" idx="3"/>
          </p:nvPr>
        </p:nvSpPr>
        <p:spPr/>
        <p:txBody>
          <a:bodyPr/>
          <a:lstStyle/>
          <a:p>
            <a:r>
              <a:rPr lang="en-US" smtClean="0"/>
              <a:t>MS&amp;T Physics 1135, Lab O5: Constant Angular Acceleration</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5</a:t>
            </a:fld>
            <a:r>
              <a:rPr lang="en-US" dirty="0" smtClean="0"/>
              <a:t>/5</a:t>
            </a:r>
          </a:p>
        </p:txBody>
      </p:sp>
      <p:pic>
        <p:nvPicPr>
          <p:cNvPr id="6" name="Picture 3" descr="E:\Classes\Lab Rewrites\Tutorials\Pictures\1135_O5_Trendlin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2972" y="1934595"/>
            <a:ext cx="5043877" cy="3877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83057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130</TotalTime>
  <Words>284</Words>
  <Application>Microsoft Office PowerPoint</Application>
  <PresentationFormat>Widescreen</PresentationFormat>
  <Paragraphs>29</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Georgia</vt:lpstr>
      <vt:lpstr>Trebuchet MS</vt:lpstr>
      <vt:lpstr>Wingdings 3</vt:lpstr>
      <vt:lpstr>Facet</vt:lpstr>
      <vt:lpstr>Rotation with Constant Angular Acceleration</vt:lpstr>
      <vt:lpstr>Objectives</vt:lpstr>
      <vt:lpstr>Apparatus</vt:lpstr>
      <vt:lpstr>Adding a Calculation to Capstone</vt:lpstr>
      <vt:lpstr>Adding a Trendline in Capstone</vt:lpstr>
    </vt:vector>
  </TitlesOfParts>
  <Company>Missouri University of Science and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Upshaw, Adam Kelly</dc:creator>
  <cp:lastModifiedBy>Upshaw, Adam Kelly</cp:lastModifiedBy>
  <cp:revision>18</cp:revision>
  <dcterms:created xsi:type="dcterms:W3CDTF">2015-12-03T20:43:21Z</dcterms:created>
  <dcterms:modified xsi:type="dcterms:W3CDTF">2016-01-04T16:51:07Z</dcterms:modified>
</cp:coreProperties>
</file>