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sldIdLst>
    <p:sldId id="256" r:id="rId2"/>
    <p:sldId id="257" r:id="rId3"/>
    <p:sldId id="258" r:id="rId4"/>
    <p:sldId id="259" r:id="rId5"/>
    <p:sldId id="265" r:id="rId6"/>
    <p:sldId id="264"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5" d="100"/>
          <a:sy n="75"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23"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10"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10"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8"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9"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11" name="Slide Number Placeholder 5"/>
          <p:cNvSpPr>
            <a:spLocks noGrp="1"/>
          </p:cNvSpPr>
          <p:nvPr>
            <p:ph type="sldNum" sz="quarter" idx="11"/>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7"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6"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9"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9"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O3: Coefficient of Friction</a:t>
            </a:r>
          </a:p>
        </p:txBody>
      </p:sp>
      <p:sp>
        <p:nvSpPr>
          <p:cNvPr id="6" name="Slide Number Placeholder 5"/>
          <p:cNvSpPr>
            <a:spLocks noGrp="1"/>
          </p:cNvSpPr>
          <p:nvPr>
            <p:ph type="sldNum" sz="quarter" idx="4"/>
          </p:nvPr>
        </p:nvSpPr>
        <p:spPr>
          <a:xfrm>
            <a:off x="7238082" y="6422362"/>
            <a:ext cx="179428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Coefficient of Friction</a:t>
            </a:r>
            <a:endParaRPr lang="en-US" dirty="0"/>
          </a:p>
        </p:txBody>
      </p:sp>
      <p:sp>
        <p:nvSpPr>
          <p:cNvPr id="3" name="Subtitle 2"/>
          <p:cNvSpPr>
            <a:spLocks noGrp="1"/>
          </p:cNvSpPr>
          <p:nvPr>
            <p:ph type="subTitle" idx="1"/>
          </p:nvPr>
        </p:nvSpPr>
        <p:spPr/>
        <p:txBody>
          <a:bodyPr/>
          <a:lstStyle/>
          <a:p>
            <a:pPr algn="ctr"/>
            <a:r>
              <a:rPr lang="en-US" dirty="0" smtClean="0"/>
              <a:t>MS&amp;T Physics 1135, Lab O3</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Data</a:t>
            </a:r>
            <a:endParaRPr lang="en-US" dirty="0"/>
          </a:p>
        </p:txBody>
      </p:sp>
      <p:sp>
        <p:nvSpPr>
          <p:cNvPr id="3" name="Content Placeholder 2"/>
          <p:cNvSpPr>
            <a:spLocks noGrp="1"/>
          </p:cNvSpPr>
          <p:nvPr>
            <p:ph idx="1"/>
          </p:nvPr>
        </p:nvSpPr>
        <p:spPr>
          <a:xfrm>
            <a:off x="677334" y="2160589"/>
            <a:ext cx="6471424" cy="3880773"/>
          </a:xfrm>
        </p:spPr>
        <p:txBody>
          <a:bodyPr/>
          <a:lstStyle/>
          <a:p>
            <a:r>
              <a:rPr lang="en-US" dirty="0" smtClean="0"/>
              <a:t>You </a:t>
            </a:r>
            <a:r>
              <a:rPr lang="en-US" dirty="0"/>
              <a:t>must pull with as constant a force as you can manage to find </a:t>
            </a:r>
            <a:r>
              <a:rPr lang="en-US" dirty="0" err="1"/>
              <a:t>F</a:t>
            </a:r>
            <a:r>
              <a:rPr lang="en-US" baseline="-25000" dirty="0" err="1"/>
              <a:t>kinetic</a:t>
            </a:r>
            <a:r>
              <a:rPr lang="en-US" dirty="0" smtClean="0"/>
              <a:t>. The data labeled 1 shows </a:t>
            </a:r>
            <a:r>
              <a:rPr lang="en-US" dirty="0" smtClean="0"/>
              <a:t>why: </a:t>
            </a:r>
            <a:r>
              <a:rPr lang="en-US" dirty="0" smtClean="0"/>
              <a:t>the </a:t>
            </a:r>
            <a:r>
              <a:rPr lang="en-US" dirty="0" smtClean="0"/>
              <a:t>part </a:t>
            </a:r>
            <a:r>
              <a:rPr lang="en-US" dirty="0" smtClean="0"/>
              <a:t>corresponding to </a:t>
            </a:r>
            <a:r>
              <a:rPr lang="en-US" dirty="0" smtClean="0"/>
              <a:t>kinetic </a:t>
            </a:r>
            <a:r>
              <a:rPr lang="en-US" dirty="0" smtClean="0"/>
              <a:t>friction </a:t>
            </a:r>
            <a:r>
              <a:rPr lang="en-US" dirty="0" smtClean="0"/>
              <a:t>is </a:t>
            </a:r>
            <a:r>
              <a:rPr lang="en-US" dirty="0" smtClean="0"/>
              <a:t>erratic because the applied pulling force was not constant. This data is useless.</a:t>
            </a:r>
          </a:p>
          <a:p>
            <a:r>
              <a:rPr lang="en-US" dirty="0"/>
              <a:t>If you don’t start your pull gradually enough, you will not have a clear peak</a:t>
            </a:r>
            <a:r>
              <a:rPr lang="en-US" dirty="0" smtClean="0"/>
              <a:t>. This is shown in the data labeled 2: there is no clear peak, so the force required to overcome static friction cannot be determined. This is also useless</a:t>
            </a:r>
            <a:r>
              <a:rPr lang="en-US" dirty="0" smtClean="0"/>
              <a:t>.</a:t>
            </a:r>
            <a:endParaRPr lang="en-US" dirty="0" smtClean="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10</a:t>
            </a:fld>
            <a:r>
              <a:rPr lang="en-US" dirty="0" smtClean="0"/>
              <a:t>/10</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06" r="7350"/>
          <a:stretch/>
        </p:blipFill>
        <p:spPr bwMode="auto">
          <a:xfrm>
            <a:off x="7148758" y="1943102"/>
            <a:ext cx="2131874" cy="363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417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Determine the coefficients of static and kinetic friction for two surfaces.</a:t>
            </a:r>
          </a:p>
          <a:p>
            <a:r>
              <a:rPr lang="en-US" dirty="0" smtClean="0"/>
              <a:t>Determine how these coefficients of friction depend on load.</a:t>
            </a:r>
          </a:p>
          <a:p>
            <a:endParaRPr lang="en-US" dirty="0"/>
          </a:p>
          <a:p>
            <a:endParaRPr lang="en-US" dirty="0" smtClean="0"/>
          </a:p>
          <a:p>
            <a:pPr marL="0" indent="0">
              <a:buNone/>
            </a:pPr>
            <a:endParaRPr lang="en-US" dirty="0"/>
          </a:p>
          <a:p>
            <a:pPr marL="0" indent="0">
              <a:buNone/>
            </a:pPr>
            <a:r>
              <a:rPr lang="en-US" dirty="0" smtClean="0"/>
              <a:t>Note: There are many wrong ways to gather data in this experiment, but only one right way. Make sure that you do it the right way. There are also several different types of force sensor available in Capstone, each with a different operating principle. Make sure you are using </a:t>
            </a:r>
            <a:r>
              <a:rPr lang="en-US" dirty="0"/>
              <a:t>the right one. Details follow. </a:t>
            </a:r>
          </a:p>
        </p:txBody>
      </p:sp>
      <p:sp>
        <p:nvSpPr>
          <p:cNvPr id="4" name="Footer Placeholder 3"/>
          <p:cNvSpPr>
            <a:spLocks noGrp="1"/>
          </p:cNvSpPr>
          <p:nvPr>
            <p:ph type="ftr" sz="quarter" idx="3"/>
          </p:nvPr>
        </p:nvSpPr>
        <p:spPr/>
        <p:txBody>
          <a:bodyPr/>
          <a:lstStyle/>
          <a:p>
            <a:r>
              <a:rPr lang="en-US" dirty="0" smtClean="0"/>
              <a:t>MS&amp;T Physics 1135, Lab O3: Coefficient of Friction</a:t>
            </a:r>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/10</a:t>
            </a:r>
            <a:endParaRPr lang="en-US" dirty="0"/>
          </a:p>
        </p:txBody>
      </p:sp>
    </p:spTree>
    <p:extLst>
      <p:ext uri="{BB962C8B-B14F-4D97-AF65-F5344CB8AC3E}">
        <p14:creationId xmlns:p14="http://schemas.microsoft.com/office/powerpoint/2010/main" val="2206900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Force: the RIGHT Way</a:t>
            </a:r>
            <a:endParaRPr lang="en-US" dirty="0"/>
          </a:p>
        </p:txBody>
      </p:sp>
      <p:sp>
        <p:nvSpPr>
          <p:cNvPr id="3" name="Content Placeholder 2"/>
          <p:cNvSpPr>
            <a:spLocks noGrp="1"/>
          </p:cNvSpPr>
          <p:nvPr>
            <p:ph idx="1"/>
          </p:nvPr>
        </p:nvSpPr>
        <p:spPr>
          <a:xfrm>
            <a:off x="677334" y="3797300"/>
            <a:ext cx="8596668" cy="2244062"/>
          </a:xfrm>
        </p:spPr>
        <p:txBody>
          <a:bodyPr/>
          <a:lstStyle/>
          <a:p>
            <a:r>
              <a:rPr lang="en-US" dirty="0" smtClean="0"/>
              <a:t>To </a:t>
            </a:r>
            <a:r>
              <a:rPr lang="en-US" dirty="0"/>
              <a:t>zero the </a:t>
            </a:r>
            <a:r>
              <a:rPr lang="en-US" dirty="0" smtClean="0"/>
              <a:t>sensor</a:t>
            </a:r>
            <a:r>
              <a:rPr lang="en-US" dirty="0"/>
              <a:t> before taking data</a:t>
            </a:r>
            <a:r>
              <a:rPr lang="en-US" dirty="0" smtClean="0"/>
              <a:t>, press the Tare button on the side of the Force Sensor housing with no force applied to the hook.</a:t>
            </a:r>
          </a:p>
          <a:p>
            <a:r>
              <a:rPr lang="en-US" dirty="0" smtClean="0"/>
              <a:t>The pulling </a:t>
            </a:r>
            <a:r>
              <a:rPr lang="en-US" dirty="0" smtClean="0"/>
              <a:t>force (blue arrow) </a:t>
            </a:r>
            <a:r>
              <a:rPr lang="en-US" dirty="0" smtClean="0"/>
              <a:t>must be applied completely in the direction of </a:t>
            </a:r>
            <a:r>
              <a:rPr lang="en-US" dirty="0" smtClean="0"/>
              <a:t>motion (red arrow).</a:t>
            </a:r>
            <a:endParaRPr lang="en-US" dirty="0" smtClean="0"/>
          </a:p>
          <a:p>
            <a:r>
              <a:rPr lang="en-US" dirty="0" smtClean="0"/>
              <a:t>The </a:t>
            </a:r>
            <a:r>
              <a:rPr lang="en-US" dirty="0" smtClean="0"/>
              <a:t>measured force (green arrow) is </a:t>
            </a:r>
            <a:r>
              <a:rPr lang="en-US" dirty="0" smtClean="0"/>
              <a:t>the component of force along its long axis.</a:t>
            </a:r>
          </a:p>
        </p:txBody>
      </p:sp>
      <p:sp>
        <p:nvSpPr>
          <p:cNvPr id="4" name="Footer Placeholder 3"/>
          <p:cNvSpPr>
            <a:spLocks noGrp="1"/>
          </p:cNvSpPr>
          <p:nvPr>
            <p:ph type="ftr" sz="quarter" idx="3"/>
          </p:nvPr>
        </p:nvSpPr>
        <p:spPr/>
        <p:txBody>
          <a:bodyPr/>
          <a:lstStyle/>
          <a:p>
            <a:r>
              <a:rPr lang="en-US" dirty="0" smtClean="0"/>
              <a:t>MS&amp;T Physics 1135, Lab O3: Coefficient of Friction</a:t>
            </a:r>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/10</a:t>
            </a:r>
            <a:endParaRPr lang="en-US" dirty="0"/>
          </a:p>
        </p:txBody>
      </p:sp>
      <p:pic>
        <p:nvPicPr>
          <p:cNvPr id="6" name="Picture 5"/>
          <p:cNvPicPr>
            <a:picLocks noChangeAspect="1"/>
          </p:cNvPicPr>
          <p:nvPr/>
        </p:nvPicPr>
        <p:blipFill>
          <a:blip r:embed="rId2"/>
          <a:stretch>
            <a:fillRect/>
          </a:stretch>
        </p:blipFill>
        <p:spPr>
          <a:xfrm>
            <a:off x="537573" y="1727459"/>
            <a:ext cx="8876190" cy="2069841"/>
          </a:xfrm>
          <a:prstGeom prst="rect">
            <a:avLst/>
          </a:prstGeom>
        </p:spPr>
      </p:pic>
    </p:spTree>
    <p:extLst>
      <p:ext uri="{BB962C8B-B14F-4D97-AF65-F5344CB8AC3E}">
        <p14:creationId xmlns:p14="http://schemas.microsoft.com/office/powerpoint/2010/main" val="19563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Force: the </a:t>
            </a:r>
            <a:r>
              <a:rPr lang="en-US" dirty="0" smtClean="0"/>
              <a:t>WRONG Ways</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/10</a:t>
            </a:r>
            <a:endParaRPr lang="en-US" dirty="0"/>
          </a:p>
        </p:txBody>
      </p:sp>
      <p:pic>
        <p:nvPicPr>
          <p:cNvPr id="10" name="Picture 9"/>
          <p:cNvPicPr>
            <a:picLocks noChangeAspect="1"/>
          </p:cNvPicPr>
          <p:nvPr/>
        </p:nvPicPr>
        <p:blipFill>
          <a:blip r:embed="rId2"/>
          <a:stretch>
            <a:fillRect/>
          </a:stretch>
        </p:blipFill>
        <p:spPr>
          <a:xfrm>
            <a:off x="4254500" y="1930400"/>
            <a:ext cx="5019502" cy="3751778"/>
          </a:xfrm>
          <a:prstGeom prst="rect">
            <a:avLst/>
          </a:prstGeom>
        </p:spPr>
      </p:pic>
      <p:sp>
        <p:nvSpPr>
          <p:cNvPr id="12" name="Content Placeholder 2"/>
          <p:cNvSpPr>
            <a:spLocks noGrp="1"/>
          </p:cNvSpPr>
          <p:nvPr>
            <p:ph idx="1"/>
          </p:nvPr>
        </p:nvSpPr>
        <p:spPr>
          <a:xfrm>
            <a:off x="677334" y="2160589"/>
            <a:ext cx="3577166" cy="3880773"/>
          </a:xfrm>
        </p:spPr>
        <p:txBody>
          <a:bodyPr/>
          <a:lstStyle/>
          <a:p>
            <a:r>
              <a:rPr lang="en-US" dirty="0" smtClean="0"/>
              <a:t>Here, the applied force is not in the desired direction of motion, so the block will rotate.</a:t>
            </a:r>
          </a:p>
          <a:p>
            <a:r>
              <a:rPr lang="en-US" dirty="0" smtClean="0"/>
              <a:t>This will cause the measured coefficient of static friction to be inaccurate.</a:t>
            </a:r>
            <a:endParaRPr lang="en-US" dirty="0"/>
          </a:p>
        </p:txBody>
      </p:sp>
    </p:spTree>
    <p:extLst>
      <p:ext uri="{BB962C8B-B14F-4D97-AF65-F5344CB8AC3E}">
        <p14:creationId xmlns:p14="http://schemas.microsoft.com/office/powerpoint/2010/main" val="340314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Force: the </a:t>
            </a:r>
            <a:r>
              <a:rPr lang="en-US" dirty="0" smtClean="0"/>
              <a:t>WRONG Ways</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/10</a:t>
            </a:r>
            <a:endParaRPr lang="en-US" dirty="0"/>
          </a:p>
        </p:txBody>
      </p:sp>
      <p:pic>
        <p:nvPicPr>
          <p:cNvPr id="7" name="Picture 6"/>
          <p:cNvPicPr>
            <a:picLocks noChangeAspect="1"/>
          </p:cNvPicPr>
          <p:nvPr/>
        </p:nvPicPr>
        <p:blipFill>
          <a:blip r:embed="rId2"/>
          <a:stretch>
            <a:fillRect/>
          </a:stretch>
        </p:blipFill>
        <p:spPr>
          <a:xfrm>
            <a:off x="4180114" y="3657416"/>
            <a:ext cx="5093887" cy="1719760"/>
          </a:xfrm>
          <a:prstGeom prst="rect">
            <a:avLst/>
          </a:prstGeom>
        </p:spPr>
      </p:pic>
      <p:pic>
        <p:nvPicPr>
          <p:cNvPr id="8" name="Picture 7"/>
          <p:cNvPicPr>
            <a:picLocks noChangeAspect="1"/>
          </p:cNvPicPr>
          <p:nvPr/>
        </p:nvPicPr>
        <p:blipFill>
          <a:blip r:embed="rId3"/>
          <a:stretch>
            <a:fillRect/>
          </a:stretch>
        </p:blipFill>
        <p:spPr>
          <a:xfrm>
            <a:off x="4180115" y="1930400"/>
            <a:ext cx="5093887" cy="1727016"/>
          </a:xfrm>
          <a:prstGeom prst="rect">
            <a:avLst/>
          </a:prstGeom>
        </p:spPr>
      </p:pic>
      <p:sp>
        <p:nvSpPr>
          <p:cNvPr id="11" name="Content Placeholder 2"/>
          <p:cNvSpPr>
            <a:spLocks noGrp="1"/>
          </p:cNvSpPr>
          <p:nvPr>
            <p:ph idx="1"/>
          </p:nvPr>
        </p:nvSpPr>
        <p:spPr>
          <a:xfrm>
            <a:off x="677334" y="2160589"/>
            <a:ext cx="3502779" cy="3880773"/>
          </a:xfrm>
        </p:spPr>
        <p:txBody>
          <a:bodyPr/>
          <a:lstStyle/>
          <a:p>
            <a:r>
              <a:rPr lang="en-US" dirty="0" smtClean="0"/>
              <a:t>Here, only a portion of the applied force serves to displace the senor.</a:t>
            </a:r>
          </a:p>
          <a:p>
            <a:r>
              <a:rPr lang="en-US" dirty="0" smtClean="0"/>
              <a:t>Top: the rest decreases the normal force.</a:t>
            </a:r>
          </a:p>
          <a:p>
            <a:r>
              <a:rPr lang="en-US" dirty="0" smtClean="0"/>
              <a:t>Bottom: the rest creates an unmeasurable component of force on the hook.</a:t>
            </a:r>
          </a:p>
          <a:p>
            <a:r>
              <a:rPr lang="en-US" dirty="0" smtClean="0"/>
              <a:t>Therefore, neither pull provides accurate data.</a:t>
            </a:r>
            <a:endParaRPr lang="en-US" dirty="0"/>
          </a:p>
        </p:txBody>
      </p:sp>
    </p:spTree>
    <p:extLst>
      <p:ext uri="{BB962C8B-B14F-4D97-AF65-F5344CB8AC3E}">
        <p14:creationId xmlns:p14="http://schemas.microsoft.com/office/powerpoint/2010/main" val="130170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Force: the </a:t>
            </a:r>
            <a:r>
              <a:rPr lang="en-US" dirty="0" smtClean="0"/>
              <a:t>WRONG Ways</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6</a:t>
            </a:fld>
            <a:r>
              <a:rPr lang="en-US" dirty="0" smtClean="0"/>
              <a:t>/10</a:t>
            </a:r>
            <a:endParaRPr lang="en-US" dirty="0"/>
          </a:p>
        </p:txBody>
      </p:sp>
      <p:pic>
        <p:nvPicPr>
          <p:cNvPr id="9" name="Picture 8"/>
          <p:cNvPicPr>
            <a:picLocks noChangeAspect="1"/>
          </p:cNvPicPr>
          <p:nvPr/>
        </p:nvPicPr>
        <p:blipFill>
          <a:blip r:embed="rId2"/>
          <a:stretch>
            <a:fillRect/>
          </a:stretch>
        </p:blipFill>
        <p:spPr>
          <a:xfrm>
            <a:off x="3636999" y="1930400"/>
            <a:ext cx="5637003" cy="2946400"/>
          </a:xfrm>
          <a:prstGeom prst="rect">
            <a:avLst/>
          </a:prstGeom>
        </p:spPr>
      </p:pic>
      <p:sp>
        <p:nvSpPr>
          <p:cNvPr id="11" name="Content Placeholder 2"/>
          <p:cNvSpPr>
            <a:spLocks noGrp="1"/>
          </p:cNvSpPr>
          <p:nvPr>
            <p:ph idx="1"/>
          </p:nvPr>
        </p:nvSpPr>
        <p:spPr>
          <a:xfrm>
            <a:off x="677334" y="2160589"/>
            <a:ext cx="2959665" cy="3880773"/>
          </a:xfrm>
        </p:spPr>
        <p:txBody>
          <a:bodyPr/>
          <a:lstStyle/>
          <a:p>
            <a:r>
              <a:rPr lang="en-US" dirty="0" smtClean="0"/>
              <a:t>Here, </a:t>
            </a:r>
            <a:r>
              <a:rPr lang="en-US" dirty="0"/>
              <a:t>the applied force is perpendicular </a:t>
            </a:r>
            <a:r>
              <a:rPr lang="en-US" dirty="0" smtClean="0"/>
              <a:t>to the hook.</a:t>
            </a:r>
          </a:p>
          <a:p>
            <a:r>
              <a:rPr lang="en-US" dirty="0" smtClean="0"/>
              <a:t>Thus, the measured force will be zero, or very close to it.</a:t>
            </a:r>
          </a:p>
          <a:p>
            <a:endParaRPr lang="en-US" dirty="0"/>
          </a:p>
        </p:txBody>
      </p:sp>
    </p:spTree>
    <p:extLst>
      <p:ext uri="{BB962C8B-B14F-4D97-AF65-F5344CB8AC3E}">
        <p14:creationId xmlns:p14="http://schemas.microsoft.com/office/powerpoint/2010/main" val="23324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Force Sensor in Capstone</a:t>
            </a:r>
            <a:endParaRPr lang="en-US" dirty="0"/>
          </a:p>
        </p:txBody>
      </p:sp>
      <p:sp>
        <p:nvSpPr>
          <p:cNvPr id="3" name="Content Placeholder 2"/>
          <p:cNvSpPr>
            <a:spLocks noGrp="1"/>
          </p:cNvSpPr>
          <p:nvPr>
            <p:ph idx="1"/>
          </p:nvPr>
        </p:nvSpPr>
        <p:spPr>
          <a:xfrm>
            <a:off x="677334" y="2160589"/>
            <a:ext cx="3880844" cy="3880773"/>
          </a:xfrm>
        </p:spPr>
        <p:txBody>
          <a:bodyPr/>
          <a:lstStyle/>
          <a:p>
            <a:r>
              <a:rPr lang="en-US" dirty="0"/>
              <a:t>The pane on the left in Capstone changes based on which tool is selected.</a:t>
            </a:r>
          </a:p>
          <a:p>
            <a:r>
              <a:rPr lang="en-US" dirty="0"/>
              <a:t>Clicking the currently selected tool hides the pane from view.</a:t>
            </a:r>
          </a:p>
          <a:p>
            <a:r>
              <a:rPr lang="en-US" dirty="0"/>
              <a:t>Select the Hardware Setup tool and add </a:t>
            </a:r>
            <a:r>
              <a:rPr lang="en-US" dirty="0" smtClean="0"/>
              <a:t>the Force Sensor to Analog </a:t>
            </a:r>
            <a:r>
              <a:rPr lang="en-US" dirty="0"/>
              <a:t>Input </a:t>
            </a:r>
            <a:r>
              <a:rPr lang="en-US" dirty="0" smtClean="0"/>
              <a:t>A.</a:t>
            </a:r>
          </a:p>
          <a:p>
            <a:pPr marL="0" indent="0">
              <a:buNone/>
            </a:pPr>
            <a:r>
              <a:rPr lang="en-US" dirty="0" smtClean="0"/>
              <a:t>Note: Use the first of the three available Force Sensors, not the Economy or Student model.</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7</a:t>
            </a:fld>
            <a:r>
              <a:rPr lang="en-US" dirty="0" smtClean="0"/>
              <a:t>/10</a:t>
            </a:r>
            <a:endParaRPr lang="en-US" dirty="0"/>
          </a:p>
        </p:txBody>
      </p:sp>
      <p:pic>
        <p:nvPicPr>
          <p:cNvPr id="1027" name="Picture 3" descr="E:\Classes\Lab Rewrites\Tutorials\Pictures\1135_O3_AddSen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78" y="1943102"/>
            <a:ext cx="4722454"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Plot in Capstone</a:t>
            </a:r>
            <a:endParaRPr lang="en-US" dirty="0"/>
          </a:p>
        </p:txBody>
      </p:sp>
      <p:sp>
        <p:nvSpPr>
          <p:cNvPr id="3" name="Content Placeholder 2"/>
          <p:cNvSpPr>
            <a:spLocks noGrp="1"/>
          </p:cNvSpPr>
          <p:nvPr>
            <p:ph idx="1"/>
          </p:nvPr>
        </p:nvSpPr>
        <p:spPr>
          <a:xfrm>
            <a:off x="677334" y="2160589"/>
            <a:ext cx="3880844" cy="3880773"/>
          </a:xfrm>
        </p:spPr>
        <p:txBody>
          <a:bodyPr/>
          <a:lstStyle/>
          <a:p>
            <a:r>
              <a:rPr lang="en-US" dirty="0" smtClean="0"/>
              <a:t>You can adjust the scale of both axes independently, zoom in or out on either axis or on both simultaneously, and reposition the plot in the window.</a:t>
            </a:r>
          </a:p>
          <a:p>
            <a:r>
              <a:rPr lang="en-US" dirty="0" smtClean="0"/>
              <a:t>Experiment with clicking and dragging in various areas, and using the scroll wheel alone and in conjunction with the shift and control keys.</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8</a:t>
            </a:fld>
            <a:r>
              <a:rPr lang="en-US" dirty="0" smtClean="0"/>
              <a:t>/10</a:t>
            </a:r>
            <a:endParaRPr lang="en-US" dirty="0"/>
          </a:p>
        </p:txBody>
      </p:sp>
      <p:pic>
        <p:nvPicPr>
          <p:cNvPr id="6" name="Picture 4" descr="E:\Classes\Lab Rewrites\Tutorials\Pictures\1135_O3_Add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78" y="1943102"/>
            <a:ext cx="4722454"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40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Data</a:t>
            </a:r>
            <a:endParaRPr lang="en-US" dirty="0"/>
          </a:p>
        </p:txBody>
      </p:sp>
      <p:sp>
        <p:nvSpPr>
          <p:cNvPr id="3" name="Content Placeholder 2"/>
          <p:cNvSpPr>
            <a:spLocks noGrp="1"/>
          </p:cNvSpPr>
          <p:nvPr>
            <p:ph idx="1"/>
          </p:nvPr>
        </p:nvSpPr>
        <p:spPr>
          <a:xfrm>
            <a:off x="677334" y="2160589"/>
            <a:ext cx="6334792" cy="3880773"/>
          </a:xfrm>
        </p:spPr>
        <p:txBody>
          <a:bodyPr/>
          <a:lstStyle/>
          <a:p>
            <a:r>
              <a:rPr lang="en-US" dirty="0" smtClean="0"/>
              <a:t>If you pulled the block properly, the plot of F vs t will have a peak followed by a relatively constant region.</a:t>
            </a:r>
          </a:p>
          <a:p>
            <a:r>
              <a:rPr lang="en-US" dirty="0" smtClean="0"/>
              <a:t>The Highlight tool (green arrows) brings up a box you can move and resize to highlight a specific data region.</a:t>
            </a:r>
          </a:p>
          <a:p>
            <a:r>
              <a:rPr lang="en-US" dirty="0" smtClean="0"/>
              <a:t>The Calculate tool (red arrows) can be used to calculate the mean of the highlighted data.</a:t>
            </a:r>
          </a:p>
          <a:p>
            <a:r>
              <a:rPr lang="en-US" dirty="0" smtClean="0"/>
              <a:t>The Coordinates tool (blue arrows) provides a reticle with a readout of the coordinates of the point selected.</a:t>
            </a:r>
            <a:endParaRPr lang="en-US" dirty="0"/>
          </a:p>
        </p:txBody>
      </p:sp>
      <p:sp>
        <p:nvSpPr>
          <p:cNvPr id="4" name="Footer Placeholder 3"/>
          <p:cNvSpPr>
            <a:spLocks noGrp="1"/>
          </p:cNvSpPr>
          <p:nvPr>
            <p:ph type="ftr" sz="quarter" idx="3"/>
          </p:nvPr>
        </p:nvSpPr>
        <p:spPr/>
        <p:txBody>
          <a:bodyPr/>
          <a:lstStyle/>
          <a:p>
            <a:r>
              <a:rPr lang="en-US" smtClean="0"/>
              <a:t>MS&amp;T Physics 1135, Lab O3: Coefficient of Friction</a:t>
            </a:r>
            <a:endParaRPr lang="en-US" dirty="0" smtClean="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9</a:t>
            </a:fld>
            <a:r>
              <a:rPr lang="en-US" dirty="0" smtClean="0"/>
              <a:t>/10</a:t>
            </a:r>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963"/>
          <a:stretch/>
        </p:blipFill>
        <p:spPr bwMode="auto">
          <a:xfrm>
            <a:off x="7012126" y="1943102"/>
            <a:ext cx="2268506" cy="363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646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180</TotalTime>
  <Words>708</Words>
  <Application>Microsoft Office PowerPoint</Application>
  <PresentationFormat>Widescreen</PresentationFormat>
  <Paragraphs>59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Georgia</vt:lpstr>
      <vt:lpstr>Trebuchet MS</vt:lpstr>
      <vt:lpstr>Wingdings 3</vt:lpstr>
      <vt:lpstr>Facet</vt:lpstr>
      <vt:lpstr>Coefficient of Friction</vt:lpstr>
      <vt:lpstr>Objectives</vt:lpstr>
      <vt:lpstr>Measuring Force: the RIGHT Way</vt:lpstr>
      <vt:lpstr>Measuring Force: the WRONG Ways</vt:lpstr>
      <vt:lpstr>Measuring Force: the WRONG Ways</vt:lpstr>
      <vt:lpstr>Measuring Force: the WRONG Ways</vt:lpstr>
      <vt:lpstr>Adding the Force Sensor in Capstone</vt:lpstr>
      <vt:lpstr>Adding a Plot in Capstone</vt:lpstr>
      <vt:lpstr>Good Data</vt:lpstr>
      <vt:lpstr>Bad Data</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27</cp:revision>
  <dcterms:created xsi:type="dcterms:W3CDTF">2015-12-03T20:43:21Z</dcterms:created>
  <dcterms:modified xsi:type="dcterms:W3CDTF">2016-01-04T16:25:51Z</dcterms:modified>
</cp:coreProperties>
</file>