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23"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11" name="Slide Number Placeholder 5"/>
          <p:cNvSpPr>
            <a:spLocks noGrp="1"/>
          </p:cNvSpPr>
          <p:nvPr>
            <p:ph type="sldNum" sz="quarter" idx="11"/>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7"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O2: Projectile Motion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Projectile Motion</a:t>
            </a:r>
            <a:endParaRPr lang="en-US" dirty="0"/>
          </a:p>
        </p:txBody>
      </p:sp>
      <p:sp>
        <p:nvSpPr>
          <p:cNvPr id="3" name="Subtitle 2"/>
          <p:cNvSpPr>
            <a:spLocks noGrp="1"/>
          </p:cNvSpPr>
          <p:nvPr>
            <p:ph type="subTitle" idx="1"/>
          </p:nvPr>
        </p:nvSpPr>
        <p:spPr/>
        <p:txBody>
          <a:bodyPr/>
          <a:lstStyle/>
          <a:p>
            <a:pPr algn="ctr"/>
            <a:r>
              <a:rPr lang="en-US" dirty="0" smtClean="0"/>
              <a:t>MS&amp;T Physics 1135, Lab O2</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Determine the trajectory of a projectile launched by rolling down a ramp.</a:t>
            </a:r>
          </a:p>
          <a:p>
            <a:endParaRPr lang="en-US" dirty="0"/>
          </a:p>
          <a:p>
            <a:pPr marL="0" indent="0">
              <a:buNone/>
            </a:pPr>
            <a:endParaRPr lang="en-US" dirty="0" smtClean="0"/>
          </a:p>
          <a:p>
            <a:pPr marL="0" indent="0">
              <a:buNone/>
            </a:pPr>
            <a:endParaRPr lang="en-US" dirty="0" smtClean="0"/>
          </a:p>
          <a:p>
            <a:pPr marL="0" indent="0">
              <a:buNone/>
            </a:pPr>
            <a:r>
              <a:rPr lang="en-US" dirty="0" smtClean="0"/>
              <a:t>Note: There are many factors that can affect either the initial velocity of the ball or the accuracy of your measurements of its point of impact and distance traveled. Most can be avoided by keeping the impact board perpendicular to the end of the ramp and ensuring that you release the ball as consistently as possible each time. Others are stochastic and largely unavoidable, but you can minimize them by taking more data and averaging the results. You should discuss as many of these sources of error as possible in your conclusion.</a:t>
            </a:r>
            <a:endParaRPr lang="en-US" dirty="0"/>
          </a:p>
        </p:txBody>
      </p:sp>
      <p:sp>
        <p:nvSpPr>
          <p:cNvPr id="4" name="Footer Placeholder 3"/>
          <p:cNvSpPr>
            <a:spLocks noGrp="1"/>
          </p:cNvSpPr>
          <p:nvPr>
            <p:ph type="ftr" sz="quarter" idx="3"/>
          </p:nvPr>
        </p:nvSpPr>
        <p:spPr/>
        <p:txBody>
          <a:bodyPr/>
          <a:lstStyle/>
          <a:p>
            <a:r>
              <a:rPr lang="en-US" smtClean="0"/>
              <a:t>MS&amp;T Physics 1135, Lab O2: Projectile Motion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/5</a:t>
            </a:r>
          </a:p>
        </p:txBody>
      </p:sp>
    </p:spTree>
    <p:extLst>
      <p:ext uri="{BB962C8B-B14F-4D97-AF65-F5344CB8AC3E}">
        <p14:creationId xmlns:p14="http://schemas.microsoft.com/office/powerpoint/2010/main" val="285593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Apparatus</a:t>
            </a:r>
            <a:endParaRPr lang="en-US" dirty="0"/>
          </a:p>
        </p:txBody>
      </p:sp>
      <p:sp>
        <p:nvSpPr>
          <p:cNvPr id="3" name="Content Placeholder 2"/>
          <p:cNvSpPr>
            <a:spLocks noGrp="1"/>
          </p:cNvSpPr>
          <p:nvPr>
            <p:ph idx="1"/>
          </p:nvPr>
        </p:nvSpPr>
        <p:spPr>
          <a:xfrm>
            <a:off x="677334" y="4787901"/>
            <a:ext cx="8596668" cy="1253461"/>
          </a:xfrm>
        </p:spPr>
        <p:txBody>
          <a:bodyPr/>
          <a:lstStyle/>
          <a:p>
            <a:r>
              <a:rPr lang="en-US" dirty="0" smtClean="0"/>
              <a:t>A sheet of paper is taped to the board, and carbon paper is taped over that.</a:t>
            </a:r>
          </a:p>
          <a:p>
            <a:r>
              <a:rPr lang="en-US" dirty="0" smtClean="0"/>
              <a:t>DO NOT USE the </a:t>
            </a:r>
            <a:r>
              <a:rPr lang="en-US" dirty="0" smtClean="0"/>
              <a:t>kicker (green arrow); </a:t>
            </a:r>
            <a:r>
              <a:rPr lang="en-US" dirty="0" smtClean="0"/>
              <a:t>it leads to highly inconsistent releases. </a:t>
            </a:r>
            <a:r>
              <a:rPr lang="en-US" dirty="0" smtClean="0"/>
              <a:t>Instead, release the ball by hand from the same position each time.</a:t>
            </a:r>
            <a:endParaRPr lang="en-US" dirty="0"/>
          </a:p>
        </p:txBody>
      </p:sp>
      <p:sp>
        <p:nvSpPr>
          <p:cNvPr id="4" name="Footer Placeholder 3"/>
          <p:cNvSpPr>
            <a:spLocks noGrp="1"/>
          </p:cNvSpPr>
          <p:nvPr>
            <p:ph type="ftr" sz="quarter" idx="3"/>
          </p:nvPr>
        </p:nvSpPr>
        <p:spPr/>
        <p:txBody>
          <a:bodyPr/>
          <a:lstStyle/>
          <a:p>
            <a:r>
              <a:rPr lang="en-US" smtClean="0"/>
              <a:t>MS&amp;T Physics 1135, Lab O2: Projectile Motion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/5</a:t>
            </a:r>
          </a:p>
        </p:txBody>
      </p:sp>
      <p:pic>
        <p:nvPicPr>
          <p:cNvPr id="6" name="Picture 5"/>
          <p:cNvPicPr>
            <a:picLocks noChangeAspect="1"/>
          </p:cNvPicPr>
          <p:nvPr/>
        </p:nvPicPr>
        <p:blipFill>
          <a:blip r:embed="rId2"/>
          <a:stretch>
            <a:fillRect/>
          </a:stretch>
        </p:blipFill>
        <p:spPr>
          <a:xfrm>
            <a:off x="1628868" y="1416321"/>
            <a:ext cx="6693600" cy="3371580"/>
          </a:xfrm>
          <a:prstGeom prst="rect">
            <a:avLst/>
          </a:prstGeom>
        </p:spPr>
      </p:pic>
    </p:spTree>
    <p:extLst>
      <p:ext uri="{BB962C8B-B14F-4D97-AF65-F5344CB8AC3E}">
        <p14:creationId xmlns:p14="http://schemas.microsoft.com/office/powerpoint/2010/main" val="368656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Content Placeholder 2"/>
          <p:cNvSpPr>
            <a:spLocks noGrp="1"/>
          </p:cNvSpPr>
          <p:nvPr>
            <p:ph idx="1"/>
          </p:nvPr>
        </p:nvSpPr>
        <p:spPr>
          <a:xfrm>
            <a:off x="677334" y="2160589"/>
            <a:ext cx="3767666" cy="3880773"/>
          </a:xfrm>
        </p:spPr>
        <p:txBody>
          <a:bodyPr/>
          <a:lstStyle/>
          <a:p>
            <a:r>
              <a:rPr lang="en-US" dirty="0" smtClean="0"/>
              <a:t>Marks are shown here for 4 distances, </a:t>
            </a:r>
            <a:r>
              <a:rPr lang="en-US" dirty="0" smtClean="0"/>
              <a:t>including the zero reference corresponding </a:t>
            </a:r>
            <a:r>
              <a:rPr lang="en-US" dirty="0" smtClean="0"/>
              <a:t>to the board positioned directly at the end of the ramp. </a:t>
            </a:r>
          </a:p>
          <a:p>
            <a:r>
              <a:rPr lang="en-US" dirty="0" smtClean="0"/>
              <a:t>Five elevation marks were made at each distance, and the distance marks were made by tracing along the bottom of the board at each distance</a:t>
            </a:r>
            <a:r>
              <a:rPr lang="en-US" dirty="0" smtClean="0"/>
              <a:t>.</a:t>
            </a:r>
            <a:endParaRPr lang="en-US" dirty="0"/>
          </a:p>
        </p:txBody>
      </p:sp>
      <p:sp>
        <p:nvSpPr>
          <p:cNvPr id="4" name="Footer Placeholder 3"/>
          <p:cNvSpPr>
            <a:spLocks noGrp="1"/>
          </p:cNvSpPr>
          <p:nvPr>
            <p:ph type="ftr" sz="quarter" idx="3"/>
          </p:nvPr>
        </p:nvSpPr>
        <p:spPr/>
        <p:txBody>
          <a:bodyPr/>
          <a:lstStyle/>
          <a:p>
            <a:r>
              <a:rPr lang="en-US" smtClean="0"/>
              <a:t>MS&amp;T Physics 1135, Lab O2: Projectile Motion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0" y="1930400"/>
            <a:ext cx="4829002" cy="3621752"/>
          </a:xfrm>
          <a:prstGeom prst="rect">
            <a:avLst/>
          </a:prstGeom>
        </p:spPr>
      </p:pic>
    </p:spTree>
    <p:extLst>
      <p:ext uri="{BB962C8B-B14F-4D97-AF65-F5344CB8AC3E}">
        <p14:creationId xmlns:p14="http://schemas.microsoft.com/office/powerpoint/2010/main" val="290211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Data Collection</a:t>
            </a:r>
            <a:endParaRPr lang="en-US" dirty="0"/>
          </a:p>
        </p:txBody>
      </p:sp>
      <p:sp>
        <p:nvSpPr>
          <p:cNvPr id="3" name="Content Placeholder 2"/>
          <p:cNvSpPr>
            <a:spLocks noGrp="1"/>
          </p:cNvSpPr>
          <p:nvPr>
            <p:ph idx="1"/>
          </p:nvPr>
        </p:nvSpPr>
        <p:spPr>
          <a:xfrm>
            <a:off x="677333" y="2160589"/>
            <a:ext cx="3832601" cy="3880773"/>
          </a:xfrm>
        </p:spPr>
        <p:txBody>
          <a:bodyPr/>
          <a:lstStyle/>
          <a:p>
            <a:r>
              <a:rPr lang="en-US" dirty="0" smtClean="0"/>
              <a:t>A common strategy is to label each data set by circling it, as shown.</a:t>
            </a:r>
          </a:p>
          <a:p>
            <a:r>
              <a:rPr lang="en-US" dirty="0" smtClean="0"/>
              <a:t>This </a:t>
            </a:r>
            <a:r>
              <a:rPr lang="en-US" dirty="0" smtClean="0"/>
              <a:t>means a point </a:t>
            </a:r>
            <a:r>
              <a:rPr lang="en-US" dirty="0" smtClean="0"/>
              <a:t>may end up </a:t>
            </a:r>
            <a:r>
              <a:rPr lang="en-US" dirty="0" smtClean="0"/>
              <a:t>in </a:t>
            </a:r>
            <a:r>
              <a:rPr lang="en-US" dirty="0" smtClean="0"/>
              <a:t>the circle of a previous set, as with the red circled points.</a:t>
            </a:r>
          </a:p>
          <a:p>
            <a:r>
              <a:rPr lang="en-US" dirty="0" smtClean="0"/>
              <a:t>Since you </a:t>
            </a:r>
            <a:r>
              <a:rPr lang="en-US" smtClean="0"/>
              <a:t>must </a:t>
            </a:r>
            <a:r>
              <a:rPr lang="en-US" smtClean="0"/>
              <a:t>determine </a:t>
            </a:r>
            <a:r>
              <a:rPr lang="en-US" dirty="0" smtClean="0"/>
              <a:t>both the distance and elevation of </a:t>
            </a:r>
            <a:r>
              <a:rPr lang="en-US" i="1" dirty="0" smtClean="0"/>
              <a:t>every impact</a:t>
            </a:r>
            <a:r>
              <a:rPr lang="en-US" dirty="0" smtClean="0"/>
              <a:t>, this uncertainty must be avoided!</a:t>
            </a:r>
            <a:endParaRPr lang="en-US" dirty="0"/>
          </a:p>
        </p:txBody>
      </p:sp>
      <p:sp>
        <p:nvSpPr>
          <p:cNvPr id="4" name="Footer Placeholder 3"/>
          <p:cNvSpPr>
            <a:spLocks noGrp="1"/>
          </p:cNvSpPr>
          <p:nvPr>
            <p:ph type="ftr" sz="quarter" idx="3"/>
          </p:nvPr>
        </p:nvSpPr>
        <p:spPr/>
        <p:txBody>
          <a:bodyPr/>
          <a:lstStyle/>
          <a:p>
            <a:r>
              <a:rPr lang="en-US" smtClean="0"/>
              <a:t>MS&amp;T Physics 1135, Lab O2: Projectile Motion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/5</a:t>
            </a:r>
          </a:p>
        </p:txBody>
      </p:sp>
      <p:pic>
        <p:nvPicPr>
          <p:cNvPr id="6" name="Picture 5"/>
          <p:cNvPicPr>
            <a:picLocks noChangeAspect="1"/>
          </p:cNvPicPr>
          <p:nvPr/>
        </p:nvPicPr>
        <p:blipFill rotWithShape="1">
          <a:blip r:embed="rId2"/>
          <a:srcRect l="20250" t="17884" r="14264" b="16894"/>
          <a:stretch/>
        </p:blipFill>
        <p:spPr>
          <a:xfrm>
            <a:off x="4509935" y="1930400"/>
            <a:ext cx="4522429" cy="3378200"/>
          </a:xfrm>
          <a:prstGeom prst="rect">
            <a:avLst/>
          </a:prstGeom>
        </p:spPr>
      </p:pic>
    </p:spTree>
    <p:extLst>
      <p:ext uri="{BB962C8B-B14F-4D97-AF65-F5344CB8AC3E}">
        <p14:creationId xmlns:p14="http://schemas.microsoft.com/office/powerpoint/2010/main" val="1131261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TotalTime>
  <Words>330</Words>
  <Application>Microsoft Office PowerPoint</Application>
  <PresentationFormat>Widescreen</PresentationFormat>
  <Paragraphs>27</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Trebuchet MS</vt:lpstr>
      <vt:lpstr>Wingdings 3</vt:lpstr>
      <vt:lpstr>Facet</vt:lpstr>
      <vt:lpstr>Projectile Motion</vt:lpstr>
      <vt:lpstr>Objectives</vt:lpstr>
      <vt:lpstr>The Apparatus</vt:lpstr>
      <vt:lpstr>The Results</vt:lpstr>
      <vt:lpstr>Notes on Data Collection</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18</cp:revision>
  <dcterms:created xsi:type="dcterms:W3CDTF">2015-12-03T20:43:21Z</dcterms:created>
  <dcterms:modified xsi:type="dcterms:W3CDTF">2016-01-04T15:45:21Z</dcterms:modified>
</cp:coreProperties>
</file>