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0"/>
  </p:notesMasterIdLst>
  <p:sldIdLst>
    <p:sldId id="256" r:id="rId2"/>
    <p:sldId id="257" r:id="rId3"/>
    <p:sldId id="259" r:id="rId4"/>
    <p:sldId id="260" r:id="rId5"/>
    <p:sldId id="258" r:id="rId6"/>
    <p:sldId id="263"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23"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8"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10"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8"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10"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8"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8"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8"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8"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8"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9"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0"/>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11" name="Slide Number Placeholder 5"/>
          <p:cNvSpPr>
            <a:spLocks noGrp="1"/>
          </p:cNvSpPr>
          <p:nvPr>
            <p:ph type="sldNum" sz="quarter" idx="11"/>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7"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6"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9"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9"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E1: Measurement, Error, Free Fall</a:t>
            </a:r>
            <a:endParaRPr lang="en-US" dirty="0"/>
          </a:p>
        </p:txBody>
      </p:sp>
      <p:sp>
        <p:nvSpPr>
          <p:cNvPr id="6" name="Slide Number Placeholder 5"/>
          <p:cNvSpPr>
            <a:spLocks noGrp="1"/>
          </p:cNvSpPr>
          <p:nvPr>
            <p:ph type="sldNum" sz="quarter" idx="4"/>
          </p:nvPr>
        </p:nvSpPr>
        <p:spPr>
          <a:xfrm>
            <a:off x="7216048" y="6422362"/>
            <a:ext cx="1816316"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Measurement, Errors, and Free Fall</a:t>
            </a:r>
            <a:endParaRPr lang="en-US" dirty="0"/>
          </a:p>
        </p:txBody>
      </p:sp>
      <p:sp>
        <p:nvSpPr>
          <p:cNvPr id="3" name="Subtitle 2"/>
          <p:cNvSpPr>
            <a:spLocks noGrp="1"/>
          </p:cNvSpPr>
          <p:nvPr>
            <p:ph type="subTitle" idx="1"/>
          </p:nvPr>
        </p:nvSpPr>
        <p:spPr/>
        <p:txBody>
          <a:bodyPr/>
          <a:lstStyle/>
          <a:p>
            <a:pPr algn="ctr"/>
            <a:r>
              <a:rPr lang="en-US" dirty="0" smtClean="0"/>
              <a:t>MS&amp;T Physics 1135, Lab E1</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Part I</a:t>
            </a:r>
            <a:endParaRPr lang="en-US" dirty="0"/>
          </a:p>
        </p:txBody>
      </p:sp>
      <p:sp>
        <p:nvSpPr>
          <p:cNvPr id="3" name="Content Placeholder 2"/>
          <p:cNvSpPr>
            <a:spLocks noGrp="1"/>
          </p:cNvSpPr>
          <p:nvPr>
            <p:ph idx="1"/>
          </p:nvPr>
        </p:nvSpPr>
        <p:spPr/>
        <p:txBody>
          <a:bodyPr/>
          <a:lstStyle/>
          <a:p>
            <a:r>
              <a:rPr lang="en-US" dirty="0" smtClean="0"/>
              <a:t>Learn to use Vernier calipers.</a:t>
            </a:r>
          </a:p>
          <a:p>
            <a:r>
              <a:rPr lang="en-US" dirty="0" smtClean="0"/>
              <a:t>Learn the precision of measuring instruments.</a:t>
            </a:r>
          </a:p>
          <a:p>
            <a:r>
              <a:rPr lang="en-US" dirty="0" smtClean="0"/>
              <a:t>Review standard deviation.</a:t>
            </a:r>
          </a:p>
          <a:p>
            <a:r>
              <a:rPr lang="en-US" dirty="0" smtClean="0"/>
              <a:t>Review use of Excel and Capstone.</a:t>
            </a:r>
          </a:p>
          <a:p>
            <a:r>
              <a:rPr lang="en-US" dirty="0" smtClean="0"/>
              <a:t>Learn how to determine the error in calculated quantities.</a:t>
            </a:r>
            <a:endParaRPr lang="en-US" dirty="0"/>
          </a:p>
        </p:txBody>
      </p:sp>
      <p:sp>
        <p:nvSpPr>
          <p:cNvPr id="4" name="Footer Placeholder 3"/>
          <p:cNvSpPr>
            <a:spLocks noGrp="1"/>
          </p:cNvSpPr>
          <p:nvPr>
            <p:ph type="ftr" sz="quarter" idx="3"/>
          </p:nvPr>
        </p:nvSpPr>
        <p:spPr/>
        <p:txBody>
          <a:bodyPr/>
          <a:lstStyle/>
          <a:p>
            <a:r>
              <a:rPr lang="en-US" dirty="0" smtClean="0"/>
              <a:t>MS&amp;T Physics 1135, Lab E1: Measurement, Error, Free Fall</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2</a:t>
            </a:fld>
            <a:r>
              <a:rPr lang="en-US" dirty="0" smtClean="0"/>
              <a:t>/8</a:t>
            </a:r>
            <a:endParaRPr lang="en-US" dirty="0"/>
          </a:p>
        </p:txBody>
      </p:sp>
      <p:sp>
        <p:nvSpPr>
          <p:cNvPr id="6" name="Content Placeholder 2"/>
          <p:cNvSpPr txBox="1">
            <a:spLocks/>
          </p:cNvSpPr>
          <p:nvPr/>
        </p:nvSpPr>
        <p:spPr>
          <a:xfrm>
            <a:off x="677334" y="4291477"/>
            <a:ext cx="8596668" cy="14362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smtClean="0"/>
              <a:t>Note: You must provide several sections for each lab report in this class.  Details regarding what information belongs in each of these sections can be found in the “General Information” section at the beginning of your lab manual.  If you have any questions that are not answered there, consult your lab instructor.</a:t>
            </a:r>
            <a:endParaRPr lang="en-US" dirty="0"/>
          </a:p>
        </p:txBody>
      </p:sp>
    </p:spTree>
    <p:extLst>
      <p:ext uri="{BB962C8B-B14F-4D97-AF65-F5344CB8AC3E}">
        <p14:creationId xmlns:p14="http://schemas.microsoft.com/office/powerpoint/2010/main" val="341811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Measurement and Errors</a:t>
            </a:r>
            <a:endParaRPr lang="en-US" dirty="0"/>
          </a:p>
        </p:txBody>
      </p:sp>
      <p:sp>
        <p:nvSpPr>
          <p:cNvPr id="4" name="Footer Placeholder 3"/>
          <p:cNvSpPr>
            <a:spLocks noGrp="1"/>
          </p:cNvSpPr>
          <p:nvPr>
            <p:ph type="ftr" sz="quarter" idx="3"/>
          </p:nvPr>
        </p:nvSpPr>
        <p:spPr/>
        <p:txBody>
          <a:bodyPr/>
          <a:lstStyle/>
          <a:p>
            <a:r>
              <a:rPr lang="en-US" smtClean="0"/>
              <a:t>MS&amp;T Physics 1135, Lab E1: Measurement, Error, Free Fall</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3</a:t>
            </a:fld>
            <a:r>
              <a:rPr lang="en-US" dirty="0" smtClean="0"/>
              <a:t>/8</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77334" y="3018622"/>
                <a:ext cx="8596668" cy="30227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Suppose we have a stick of length L ± </a:t>
                </a:r>
                <a:r>
                  <a:rPr lang="el-GR" dirty="0" smtClean="0"/>
                  <a:t>Δ</a:t>
                </a:r>
                <a:r>
                  <a:rPr lang="en-US" dirty="0" smtClean="0"/>
                  <a:t>L and we cut off a length D ± </a:t>
                </a:r>
                <a:r>
                  <a:rPr lang="el-GR" dirty="0" smtClean="0"/>
                  <a:t>Δ</a:t>
                </a:r>
                <a:r>
                  <a:rPr lang="en-US" dirty="0" smtClean="0"/>
                  <a:t>D.</a:t>
                </a:r>
              </a:p>
              <a:p>
                <a:r>
                  <a:rPr lang="en-US" dirty="0" smtClean="0"/>
                  <a:t>There are four possibilities for the length of the remaining piece:</a:t>
                </a:r>
              </a:p>
              <a:p>
                <a:endParaRPr lang="en-US" sz="100" dirty="0" smtClean="0"/>
              </a:p>
              <a:p>
                <a:pPr marL="0" indent="0">
                  <a:buFont typeface="Wingdings 3" charset="2"/>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ea typeface="Cambria Math"/>
                            </a:rPr>
                            <m:t>𝐿</m:t>
                          </m:r>
                        </m:e>
                      </m:d>
                      <m:r>
                        <a:rPr lang="en-US" i="1">
                          <a:latin typeface="Cambria Math"/>
                        </a:rPr>
                        <m:t>−</m:t>
                      </m:r>
                      <m:d>
                        <m:dPr>
                          <m:ctrlPr>
                            <a:rPr lang="en-US" i="1">
                              <a:latin typeface="Cambria Math" panose="02040503050406030204" pitchFamily="18" charset="0"/>
                            </a:rPr>
                          </m:ctrlPr>
                        </m:dPr>
                        <m:e>
                          <m:r>
                            <a:rPr lang="en-US" i="1">
                              <a:latin typeface="Cambria Math"/>
                            </a:rPr>
                            <m:t>𝐷</m:t>
                          </m:r>
                          <m:r>
                            <a:rPr lang="en-US" i="1">
                              <a:latin typeface="Cambria Math"/>
                              <a:ea typeface="Cambria Math"/>
                            </a:rPr>
                            <m:t>+∆</m:t>
                          </m:r>
                          <m:r>
                            <a:rPr lang="en-US" i="1">
                              <a:latin typeface="Cambria Math"/>
                              <a:ea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ea typeface="Cambria Math"/>
                            </a:rPr>
                            <m:t>∆</m:t>
                          </m:r>
                          <m:r>
                            <a:rPr lang="en-US" i="1">
                              <a:latin typeface="Cambria Math"/>
                              <a:ea typeface="Cambria Math"/>
                            </a:rPr>
                            <m:t>𝐿</m:t>
                          </m:r>
                          <m:r>
                            <a:rPr lang="en-US" i="1">
                              <a:latin typeface="Cambria Math"/>
                              <a:ea typeface="Cambria Math"/>
                            </a:rPr>
                            <m:t>−∆</m:t>
                          </m:r>
                          <m:r>
                            <a:rPr lang="en-US" i="1">
                              <a:latin typeface="Cambria Math"/>
                              <a:ea typeface="Cambria Math"/>
                            </a:rPr>
                            <m:t>𝐷</m:t>
                          </m:r>
                        </m:e>
                      </m:d>
                    </m:oMath>
                  </m:oMathPara>
                </a14:m>
                <a:endParaRPr lang="en-US" dirty="0"/>
              </a:p>
              <a:p>
                <a:pPr marL="0" indent="0">
                  <a:buFont typeface="Wingdings 3" charset="2"/>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ea typeface="Cambria Math"/>
                            </a:rPr>
                            <m:t>𝐿</m:t>
                          </m:r>
                        </m:e>
                      </m:d>
                      <m:r>
                        <a:rPr lang="en-US" i="1">
                          <a:latin typeface="Cambria Math"/>
                        </a:rPr>
                        <m:t>−</m:t>
                      </m:r>
                      <m:d>
                        <m:dPr>
                          <m:ctrlPr>
                            <a:rPr lang="en-US" i="1">
                              <a:latin typeface="Cambria Math" panose="02040503050406030204" pitchFamily="18" charset="0"/>
                            </a:rPr>
                          </m:ctrlPr>
                        </m:dPr>
                        <m:e>
                          <m:r>
                            <a:rPr lang="en-US" i="1">
                              <a:latin typeface="Cambria Math"/>
                            </a:rPr>
                            <m:t>𝐷</m:t>
                          </m:r>
                          <m:r>
                            <a:rPr lang="en-US" i="1" smtClean="0">
                              <a:latin typeface="Cambria Math"/>
                              <a:ea typeface="Cambria Math"/>
                            </a:rPr>
                            <m:t>−</m:t>
                          </m:r>
                          <m:r>
                            <a:rPr lang="en-US" i="1">
                              <a:latin typeface="Cambria Math"/>
                              <a:ea typeface="Cambria Math"/>
                            </a:rPr>
                            <m:t>∆</m:t>
                          </m:r>
                          <m:r>
                            <a:rPr lang="en-US" i="1">
                              <a:latin typeface="Cambria Math"/>
                              <a:ea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ea typeface="Cambria Math"/>
                            </a:rPr>
                            <m:t>∆</m:t>
                          </m:r>
                          <m:r>
                            <a:rPr lang="en-US" i="1">
                              <a:latin typeface="Cambria Math"/>
                              <a:ea typeface="Cambria Math"/>
                            </a:rPr>
                            <m:t>𝐿</m:t>
                          </m:r>
                          <m:r>
                            <a:rPr lang="en-US" i="1" smtClean="0">
                              <a:latin typeface="Cambria Math"/>
                              <a:ea typeface="Cambria Math"/>
                            </a:rPr>
                            <m:t>+</m:t>
                          </m:r>
                          <m:r>
                            <a:rPr lang="en-US" i="1">
                              <a:latin typeface="Cambria Math"/>
                              <a:ea typeface="Cambria Math"/>
                            </a:rPr>
                            <m:t>∆</m:t>
                          </m:r>
                          <m:r>
                            <a:rPr lang="en-US" i="1">
                              <a:latin typeface="Cambria Math"/>
                              <a:ea typeface="Cambria Math"/>
                            </a:rPr>
                            <m:t>𝐷</m:t>
                          </m:r>
                        </m:e>
                      </m:d>
                    </m:oMath>
                  </m:oMathPara>
                </a14:m>
                <a:endParaRPr lang="en-US" dirty="0"/>
              </a:p>
              <a:p>
                <a:pPr marL="0" indent="0">
                  <a:buFont typeface="Wingdings 3" charset="2"/>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𝐿</m:t>
                          </m:r>
                          <m:r>
                            <a:rPr lang="en-US" i="1" smtClean="0">
                              <a:latin typeface="Cambria Math"/>
                            </a:rPr>
                            <m:t>−</m:t>
                          </m:r>
                          <m:r>
                            <a:rPr lang="en-US" i="1">
                              <a:latin typeface="Cambria Math"/>
                            </a:rPr>
                            <m:t>∆</m:t>
                          </m:r>
                          <m:r>
                            <a:rPr lang="en-US" i="1">
                              <a:latin typeface="Cambria Math"/>
                              <a:ea typeface="Cambria Math"/>
                            </a:rPr>
                            <m:t>𝐿</m:t>
                          </m:r>
                        </m:e>
                      </m:d>
                      <m:r>
                        <a:rPr lang="en-US" i="1">
                          <a:latin typeface="Cambria Math"/>
                        </a:rPr>
                        <m:t>−</m:t>
                      </m:r>
                      <m:d>
                        <m:dPr>
                          <m:ctrlPr>
                            <a:rPr lang="en-US" i="1">
                              <a:latin typeface="Cambria Math" panose="02040503050406030204" pitchFamily="18" charset="0"/>
                            </a:rPr>
                          </m:ctrlPr>
                        </m:dPr>
                        <m:e>
                          <m:r>
                            <a:rPr lang="en-US" i="1">
                              <a:latin typeface="Cambria Math"/>
                            </a:rPr>
                            <m:t>𝐷</m:t>
                          </m:r>
                          <m:r>
                            <a:rPr lang="en-US" i="1">
                              <a:latin typeface="Cambria Math"/>
                              <a:ea typeface="Cambria Math"/>
                            </a:rPr>
                            <m:t>+∆</m:t>
                          </m:r>
                          <m:r>
                            <a:rPr lang="en-US" i="1">
                              <a:latin typeface="Cambria Math"/>
                              <a:ea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rPr>
                            <m:t>𝐷</m:t>
                          </m:r>
                        </m:e>
                      </m:d>
                      <m:r>
                        <a:rPr lang="en-US" i="1" smtClean="0">
                          <a:latin typeface="Cambria Math"/>
                        </a:rPr>
                        <m:t>−</m:t>
                      </m:r>
                      <m:d>
                        <m:dPr>
                          <m:ctrlPr>
                            <a:rPr lang="en-US" i="1">
                              <a:latin typeface="Cambria Math" panose="02040503050406030204" pitchFamily="18" charset="0"/>
                            </a:rPr>
                          </m:ctrlPr>
                        </m:dPr>
                        <m:e>
                          <m:r>
                            <a:rPr lang="en-US" i="1">
                              <a:latin typeface="Cambria Math"/>
                              <a:ea typeface="Cambria Math"/>
                            </a:rPr>
                            <m:t>∆</m:t>
                          </m:r>
                          <m:r>
                            <a:rPr lang="en-US" i="1">
                              <a:latin typeface="Cambria Math"/>
                              <a:ea typeface="Cambria Math"/>
                            </a:rPr>
                            <m:t>𝐿</m:t>
                          </m:r>
                          <m:r>
                            <a:rPr lang="en-US" i="1" smtClean="0">
                              <a:latin typeface="Cambria Math"/>
                              <a:ea typeface="Cambria Math"/>
                            </a:rPr>
                            <m:t>+</m:t>
                          </m:r>
                          <m:r>
                            <a:rPr lang="en-US" i="1">
                              <a:latin typeface="Cambria Math"/>
                              <a:ea typeface="Cambria Math"/>
                            </a:rPr>
                            <m:t>∆</m:t>
                          </m:r>
                          <m:r>
                            <a:rPr lang="en-US" i="1">
                              <a:latin typeface="Cambria Math"/>
                              <a:ea typeface="Cambria Math"/>
                            </a:rPr>
                            <m:t>𝐷</m:t>
                          </m:r>
                        </m:e>
                      </m:d>
                    </m:oMath>
                  </m:oMathPara>
                </a14:m>
                <a:endParaRPr lang="en-US" dirty="0"/>
              </a:p>
              <a:p>
                <a:pPr marL="0" indent="0">
                  <a:buFont typeface="Wingdings 3" charset="2"/>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𝐿</m:t>
                          </m:r>
                          <m:r>
                            <a:rPr lang="en-US" i="1" smtClean="0">
                              <a:latin typeface="Cambria Math"/>
                            </a:rPr>
                            <m:t>−</m:t>
                          </m:r>
                          <m:r>
                            <a:rPr lang="en-US" i="1">
                              <a:latin typeface="Cambria Math"/>
                            </a:rPr>
                            <m:t>∆</m:t>
                          </m:r>
                          <m:r>
                            <a:rPr lang="en-US" i="1">
                              <a:latin typeface="Cambria Math"/>
                              <a:ea typeface="Cambria Math"/>
                            </a:rPr>
                            <m:t>𝐿</m:t>
                          </m:r>
                        </m:e>
                      </m:d>
                      <m:r>
                        <a:rPr lang="en-US" i="1">
                          <a:latin typeface="Cambria Math"/>
                        </a:rPr>
                        <m:t>−</m:t>
                      </m:r>
                      <m:d>
                        <m:dPr>
                          <m:ctrlPr>
                            <a:rPr lang="en-US" i="1">
                              <a:latin typeface="Cambria Math" panose="02040503050406030204" pitchFamily="18" charset="0"/>
                            </a:rPr>
                          </m:ctrlPr>
                        </m:dPr>
                        <m:e>
                          <m:r>
                            <a:rPr lang="en-US" i="1">
                              <a:latin typeface="Cambria Math"/>
                            </a:rPr>
                            <m:t>𝐷</m:t>
                          </m:r>
                          <m:r>
                            <a:rPr lang="en-US" i="1" smtClean="0">
                              <a:latin typeface="Cambria Math"/>
                              <a:ea typeface="Cambria Math"/>
                            </a:rPr>
                            <m:t>−</m:t>
                          </m:r>
                          <m:r>
                            <a:rPr lang="en-US" i="1">
                              <a:latin typeface="Cambria Math"/>
                              <a:ea typeface="Cambria Math"/>
                            </a:rPr>
                            <m:t>∆</m:t>
                          </m:r>
                          <m:r>
                            <a:rPr lang="en-US" i="1">
                              <a:latin typeface="Cambria Math"/>
                              <a:ea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rPr>
                            <m:t>𝐷</m:t>
                          </m:r>
                        </m:e>
                      </m:d>
                      <m:r>
                        <a:rPr lang="en-US" i="1" smtClean="0">
                          <a:latin typeface="Cambria Math"/>
                        </a:rPr>
                        <m:t>−</m:t>
                      </m:r>
                      <m:d>
                        <m:dPr>
                          <m:ctrlPr>
                            <a:rPr lang="en-US" i="1">
                              <a:latin typeface="Cambria Math" panose="02040503050406030204" pitchFamily="18" charset="0"/>
                            </a:rPr>
                          </m:ctrlPr>
                        </m:dPr>
                        <m:e>
                          <m:r>
                            <a:rPr lang="en-US" i="1">
                              <a:latin typeface="Cambria Math"/>
                              <a:ea typeface="Cambria Math"/>
                            </a:rPr>
                            <m:t>∆</m:t>
                          </m:r>
                          <m:r>
                            <a:rPr lang="en-US" i="1">
                              <a:latin typeface="Cambria Math"/>
                              <a:ea typeface="Cambria Math"/>
                            </a:rPr>
                            <m:t>𝐿</m:t>
                          </m:r>
                          <m:r>
                            <a:rPr lang="en-US" i="1">
                              <a:latin typeface="Cambria Math"/>
                              <a:ea typeface="Cambria Math"/>
                            </a:rPr>
                            <m:t>−∆</m:t>
                          </m:r>
                          <m:r>
                            <a:rPr lang="en-US" i="1">
                              <a:latin typeface="Cambria Math"/>
                              <a:ea typeface="Cambria Math"/>
                            </a:rPr>
                            <m:t>𝐷</m:t>
                          </m:r>
                        </m:e>
                      </m:d>
                    </m:oMath>
                  </m:oMathPara>
                </a14:m>
                <a:endParaRPr lang="en-US" dirty="0"/>
              </a:p>
              <a:p>
                <a:r>
                  <a:rPr lang="en-US" dirty="0" smtClean="0"/>
                  <a:t>The remaining length, then, lies in the range defined by (L-D) ± (</a:t>
                </a:r>
                <a:r>
                  <a:rPr lang="el-GR" dirty="0" smtClean="0"/>
                  <a:t>Δ</a:t>
                </a:r>
                <a:r>
                  <a:rPr lang="en-US" dirty="0" smtClean="0"/>
                  <a:t>L+</a:t>
                </a:r>
                <a:r>
                  <a:rPr lang="el-GR" dirty="0" smtClean="0"/>
                  <a:t>Δ</a:t>
                </a:r>
                <a:r>
                  <a:rPr lang="en-US" dirty="0" smtClean="0"/>
                  <a:t>D).</a:t>
                </a:r>
              </a:p>
              <a:p>
                <a:r>
                  <a:rPr lang="en-US" dirty="0" smtClean="0"/>
                  <a:t>The same holds for addition, so errors add over addition and subtraction.</a:t>
                </a:r>
                <a:endParaRPr lang="en-US"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77334" y="3018622"/>
                <a:ext cx="8596668" cy="3022740"/>
              </a:xfrm>
              <a:prstGeom prst="rect">
                <a:avLst/>
              </a:prstGeom>
              <a:blipFill rotWithShape="0">
                <a:blip r:embed="rId2"/>
                <a:stretch>
                  <a:fillRect l="-142" t="-1210"/>
                </a:stretch>
              </a:blipFill>
            </p:spPr>
            <p:txBody>
              <a:bodyPr/>
              <a:lstStyle/>
              <a:p>
                <a:r>
                  <a:rPr lang="en-US">
                    <a:noFill/>
                  </a:rPr>
                  <a:t> </a:t>
                </a:r>
              </a:p>
            </p:txBody>
          </p:sp>
        </mc:Fallback>
      </mc:AlternateContent>
      <p:grpSp>
        <p:nvGrpSpPr>
          <p:cNvPr id="7" name="Group 6"/>
          <p:cNvGrpSpPr/>
          <p:nvPr/>
        </p:nvGrpSpPr>
        <p:grpSpPr>
          <a:xfrm>
            <a:off x="627956" y="1553357"/>
            <a:ext cx="8510527" cy="1370809"/>
            <a:chOff x="627956" y="1553357"/>
            <a:chExt cx="8510527" cy="1370809"/>
          </a:xfrm>
        </p:grpSpPr>
        <p:sp>
          <p:nvSpPr>
            <p:cNvPr id="8" name="Rectangle 7"/>
            <p:cNvSpPr/>
            <p:nvPr/>
          </p:nvSpPr>
          <p:spPr>
            <a:xfrm>
              <a:off x="627956" y="1971997"/>
              <a:ext cx="7370284" cy="27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98240" y="1970159"/>
              <a:ext cx="304800" cy="275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H="1">
              <a:off x="8303039" y="1968321"/>
              <a:ext cx="286437" cy="275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36098" y="2256597"/>
              <a:ext cx="1258677" cy="275422"/>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37265" y="2257641"/>
              <a:ext cx="298833" cy="27542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8580294" y="1575389"/>
              <a:ext cx="0" cy="34886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310384" y="1575389"/>
              <a:ext cx="0" cy="34886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7956" y="1553357"/>
              <a:ext cx="0" cy="34886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737265" y="2563232"/>
              <a:ext cx="0" cy="34886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287430" y="2565068"/>
              <a:ext cx="0" cy="34886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38432" y="2554834"/>
              <a:ext cx="0" cy="34886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65436" y="2735824"/>
              <a:ext cx="629339" cy="3"/>
            </a:xfrm>
            <a:prstGeom prst="straightConnector1">
              <a:avLst/>
            </a:prstGeom>
            <a:ln w="254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94775" y="1752573"/>
              <a:ext cx="29470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52505" y="1566994"/>
              <a:ext cx="318572" cy="369332"/>
            </a:xfrm>
            <a:prstGeom prst="rect">
              <a:avLst/>
            </a:prstGeom>
            <a:noFill/>
          </p:spPr>
          <p:txBody>
            <a:bodyPr wrap="square" rtlCol="0">
              <a:spAutoFit/>
            </a:bodyPr>
            <a:lstStyle/>
            <a:p>
              <a:r>
                <a:rPr lang="en-US" b="1" dirty="0" smtClean="0">
                  <a:solidFill>
                    <a:schemeClr val="accent1"/>
                  </a:solidFill>
                </a:rPr>
                <a:t>L</a:t>
              </a:r>
              <a:endParaRPr lang="en-US" b="1" dirty="0">
                <a:solidFill>
                  <a:schemeClr val="accent1"/>
                </a:solidFill>
              </a:endParaRPr>
            </a:p>
          </p:txBody>
        </p:sp>
        <p:sp>
          <p:nvSpPr>
            <p:cNvPr id="22" name="TextBox 21"/>
            <p:cNvSpPr txBox="1"/>
            <p:nvPr/>
          </p:nvSpPr>
          <p:spPr>
            <a:xfrm>
              <a:off x="8580294" y="1584819"/>
              <a:ext cx="558189" cy="369332"/>
            </a:xfrm>
            <a:prstGeom prst="rect">
              <a:avLst/>
            </a:prstGeom>
            <a:noFill/>
          </p:spPr>
          <p:txBody>
            <a:bodyPr wrap="square" rtlCol="0">
              <a:spAutoFit/>
            </a:bodyPr>
            <a:lstStyle/>
            <a:p>
              <a:r>
                <a:rPr lang="el-GR" b="1" dirty="0" smtClean="0">
                  <a:solidFill>
                    <a:schemeClr val="accent1"/>
                  </a:solidFill>
                </a:rPr>
                <a:t>Δ</a:t>
              </a:r>
              <a:r>
                <a:rPr lang="en-US" b="1" dirty="0" smtClean="0">
                  <a:solidFill>
                    <a:schemeClr val="accent1"/>
                  </a:solidFill>
                </a:rPr>
                <a:t>L</a:t>
              </a:r>
              <a:endParaRPr lang="en-US" b="1" dirty="0">
                <a:solidFill>
                  <a:schemeClr val="accent1"/>
                </a:solidFill>
              </a:endParaRPr>
            </a:p>
          </p:txBody>
        </p:sp>
        <p:sp>
          <p:nvSpPr>
            <p:cNvPr id="23" name="TextBox 22"/>
            <p:cNvSpPr txBox="1"/>
            <p:nvPr/>
          </p:nvSpPr>
          <p:spPr>
            <a:xfrm>
              <a:off x="6033563" y="2554834"/>
              <a:ext cx="558189" cy="369332"/>
            </a:xfrm>
            <a:prstGeom prst="rect">
              <a:avLst/>
            </a:prstGeom>
            <a:noFill/>
          </p:spPr>
          <p:txBody>
            <a:bodyPr wrap="square" rtlCol="0">
              <a:spAutoFit/>
            </a:bodyPr>
            <a:lstStyle/>
            <a:p>
              <a:r>
                <a:rPr lang="el-GR" b="1" dirty="0" smtClean="0">
                  <a:solidFill>
                    <a:schemeClr val="accent5"/>
                  </a:solidFill>
                </a:rPr>
                <a:t>Δ</a:t>
              </a:r>
              <a:r>
                <a:rPr lang="en-US" b="1" dirty="0" smtClean="0">
                  <a:solidFill>
                    <a:schemeClr val="accent5"/>
                  </a:solidFill>
                </a:rPr>
                <a:t>D</a:t>
              </a:r>
              <a:endParaRPr lang="en-US" b="1" dirty="0">
                <a:solidFill>
                  <a:schemeClr val="accent5"/>
                </a:solidFill>
              </a:endParaRPr>
            </a:p>
          </p:txBody>
        </p:sp>
        <p:sp>
          <p:nvSpPr>
            <p:cNvPr id="24" name="TextBox 23"/>
            <p:cNvSpPr txBox="1"/>
            <p:nvPr/>
          </p:nvSpPr>
          <p:spPr>
            <a:xfrm>
              <a:off x="7365683" y="2548265"/>
              <a:ext cx="318572" cy="369332"/>
            </a:xfrm>
            <a:prstGeom prst="rect">
              <a:avLst/>
            </a:prstGeom>
            <a:noFill/>
          </p:spPr>
          <p:txBody>
            <a:bodyPr wrap="square" rtlCol="0">
              <a:spAutoFit/>
            </a:bodyPr>
            <a:lstStyle/>
            <a:p>
              <a:r>
                <a:rPr lang="en-US" b="1" dirty="0" smtClean="0">
                  <a:solidFill>
                    <a:schemeClr val="accent5"/>
                  </a:solidFill>
                </a:rPr>
                <a:t>D</a:t>
              </a:r>
              <a:endParaRPr lang="en-US" b="1" dirty="0">
                <a:solidFill>
                  <a:schemeClr val="accent5"/>
                </a:solidFill>
              </a:endParaRPr>
            </a:p>
          </p:txBody>
        </p:sp>
        <p:cxnSp>
          <p:nvCxnSpPr>
            <p:cNvPr id="25" name="Straight Arrow Connector 24"/>
            <p:cNvCxnSpPr/>
            <p:nvPr/>
          </p:nvCxnSpPr>
          <p:spPr>
            <a:xfrm>
              <a:off x="6448531" y="2735824"/>
              <a:ext cx="288734" cy="0"/>
            </a:xfrm>
            <a:prstGeom prst="straightConnector1">
              <a:avLst/>
            </a:prstGeom>
            <a:ln w="254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1"/>
            </p:cNvCxnSpPr>
            <p:nvPr/>
          </p:nvCxnSpPr>
          <p:spPr>
            <a:xfrm flipH="1" flipV="1">
              <a:off x="627956" y="1749821"/>
              <a:ext cx="3624549" cy="1839"/>
            </a:xfrm>
            <a:prstGeom prst="straightConnector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1" idx="3"/>
            </p:cNvCxnSpPr>
            <p:nvPr/>
          </p:nvCxnSpPr>
          <p:spPr>
            <a:xfrm flipH="1">
              <a:off x="4571077" y="1751660"/>
              <a:ext cx="3739307" cy="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38432" y="2256597"/>
              <a:ext cx="298833" cy="27542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4" idx="1"/>
            </p:cNvCxnSpPr>
            <p:nvPr/>
          </p:nvCxnSpPr>
          <p:spPr>
            <a:xfrm flipH="1">
              <a:off x="6737265" y="2732931"/>
              <a:ext cx="628418" cy="0"/>
            </a:xfrm>
            <a:prstGeom prst="straightConnector1">
              <a:avLst/>
            </a:prstGeom>
            <a:ln w="254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275168" y="4098274"/>
            <a:ext cx="2128101" cy="369332"/>
          </a:xfrm>
          <a:prstGeom prst="rect">
            <a:avLst/>
          </a:prstGeom>
          <a:noFill/>
        </p:spPr>
        <p:txBody>
          <a:bodyPr wrap="square" rtlCol="0">
            <a:spAutoFit/>
          </a:bodyPr>
          <a:lstStyle/>
          <a:p>
            <a:r>
              <a:rPr lang="en-US" dirty="0" smtClean="0">
                <a:solidFill>
                  <a:schemeClr val="accent2"/>
                </a:solidFill>
              </a:rPr>
              <a:t>Longest</a:t>
            </a:r>
            <a:endParaRPr lang="en-US" dirty="0">
              <a:solidFill>
                <a:schemeClr val="accent2"/>
              </a:solidFill>
            </a:endParaRPr>
          </a:p>
        </p:txBody>
      </p:sp>
      <p:sp>
        <p:nvSpPr>
          <p:cNvPr id="31" name="TextBox 30"/>
          <p:cNvSpPr txBox="1"/>
          <p:nvPr/>
        </p:nvSpPr>
        <p:spPr>
          <a:xfrm>
            <a:off x="7606653" y="4382093"/>
            <a:ext cx="2128101" cy="369332"/>
          </a:xfrm>
          <a:prstGeom prst="rect">
            <a:avLst/>
          </a:prstGeom>
          <a:noFill/>
        </p:spPr>
        <p:txBody>
          <a:bodyPr wrap="square" rtlCol="0">
            <a:spAutoFit/>
          </a:bodyPr>
          <a:lstStyle/>
          <a:p>
            <a:r>
              <a:rPr lang="en-US" dirty="0" smtClean="0">
                <a:solidFill>
                  <a:schemeClr val="accent2"/>
                </a:solidFill>
              </a:rPr>
              <a:t>Shortest</a:t>
            </a:r>
            <a:endParaRPr lang="en-US" dirty="0">
              <a:solidFill>
                <a:schemeClr val="accent2"/>
              </a:solidFill>
            </a:endParaRPr>
          </a:p>
        </p:txBody>
      </p:sp>
      <p:cxnSp>
        <p:nvCxnSpPr>
          <p:cNvPr id="32" name="Straight Arrow Connector 31"/>
          <p:cNvCxnSpPr/>
          <p:nvPr/>
        </p:nvCxnSpPr>
        <p:spPr>
          <a:xfrm>
            <a:off x="2251082" y="4293957"/>
            <a:ext cx="48110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1" idx="1"/>
          </p:cNvCxnSpPr>
          <p:nvPr/>
        </p:nvCxnSpPr>
        <p:spPr>
          <a:xfrm flipH="1">
            <a:off x="7261018" y="4566759"/>
            <a:ext cx="34563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65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 Measurement and Errors</a:t>
            </a:r>
          </a:p>
        </p:txBody>
      </p:sp>
      <p:sp>
        <p:nvSpPr>
          <p:cNvPr id="4" name="Footer Placeholder 3"/>
          <p:cNvSpPr>
            <a:spLocks noGrp="1"/>
          </p:cNvSpPr>
          <p:nvPr>
            <p:ph type="ftr" sz="quarter" idx="3"/>
          </p:nvPr>
        </p:nvSpPr>
        <p:spPr/>
        <p:txBody>
          <a:bodyPr/>
          <a:lstStyle/>
          <a:p>
            <a:r>
              <a:rPr lang="en-US" smtClean="0"/>
              <a:t>MS&amp;T Physics 1135, Lab E1: Measurement, Error, Free Fall</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4</a:t>
            </a:fld>
            <a:r>
              <a:rPr lang="en-US" dirty="0" smtClean="0"/>
              <a:t>/8</a:t>
            </a:r>
            <a:endParaRPr lang="en-US" dirty="0"/>
          </a:p>
        </p:txBody>
      </p:sp>
      <p:sp>
        <p:nvSpPr>
          <p:cNvPr id="6" name="Rounded Rectangle 5"/>
          <p:cNvSpPr/>
          <p:nvPr/>
        </p:nvSpPr>
        <p:spPr>
          <a:xfrm>
            <a:off x="6621137" y="2894070"/>
            <a:ext cx="616945" cy="126694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677334" y="2160589"/>
                <a:ext cx="8596668" cy="4087811"/>
              </a:xfrm>
            </p:spPr>
            <p:txBody>
              <a:bodyPr>
                <a:normAutofit lnSpcReduction="10000"/>
              </a:bodyPr>
              <a:lstStyle/>
              <a:p>
                <a:r>
                  <a:rPr lang="en-US" dirty="0" smtClean="0">
                    <a:solidFill>
                      <a:schemeClr val="tx2"/>
                    </a:solidFill>
                  </a:rPr>
                  <a:t>This process can be applied to multiplication and division as well.</a:t>
                </a:r>
              </a:p>
              <a:p>
                <a:r>
                  <a:rPr lang="en-US" dirty="0" smtClean="0">
                    <a:solidFill>
                      <a:schemeClr val="tx2"/>
                    </a:solidFill>
                  </a:rPr>
                  <a:t>Four possibilities exist for the area of a rectangle of sides a </a:t>
                </a:r>
                <a:r>
                  <a:rPr lang="en-US" dirty="0">
                    <a:solidFill>
                      <a:schemeClr val="tx2"/>
                    </a:solidFill>
                  </a:rPr>
                  <a:t>± </a:t>
                </a:r>
                <a:r>
                  <a:rPr lang="el-GR" dirty="0" smtClean="0">
                    <a:solidFill>
                      <a:schemeClr val="tx2"/>
                    </a:solidFill>
                  </a:rPr>
                  <a:t>Δ</a:t>
                </a:r>
                <a:r>
                  <a:rPr lang="en-US" dirty="0" smtClean="0">
                    <a:solidFill>
                      <a:schemeClr val="tx2"/>
                    </a:solidFill>
                  </a:rPr>
                  <a:t>a and b </a:t>
                </a:r>
                <a:r>
                  <a:rPr lang="en-US" dirty="0">
                    <a:solidFill>
                      <a:schemeClr val="tx2"/>
                    </a:solidFill>
                  </a:rPr>
                  <a:t>± </a:t>
                </a:r>
                <a:r>
                  <a:rPr lang="el-GR" dirty="0" smtClean="0">
                    <a:solidFill>
                      <a:schemeClr val="tx2"/>
                    </a:solidFill>
                  </a:rPr>
                  <a:t>Δ</a:t>
                </a:r>
                <a:r>
                  <a:rPr lang="en-US" dirty="0" smtClean="0">
                    <a:solidFill>
                      <a:schemeClr val="tx2"/>
                    </a:solidFill>
                  </a:rPr>
                  <a:t>b:</a:t>
                </a:r>
              </a:p>
              <a:p>
                <a:pPr marL="0" indent="0">
                  <a:buNone/>
                </a:pPr>
                <a:r>
                  <a:rPr lang="en-US" sz="100" i="1" dirty="0" smtClean="0">
                    <a:solidFill>
                      <a:schemeClr val="tx2"/>
                    </a:solidFill>
                    <a:latin typeface="Cambria Math"/>
                  </a:rPr>
                  <a:t>	</a:t>
                </a:r>
                <a:endParaRPr lang="en-US" sz="100" i="1" dirty="0">
                  <a:solidFill>
                    <a:schemeClr val="tx2"/>
                  </a:solidFill>
                  <a:latin typeface="Cambria Math"/>
                </a:endParaRPr>
              </a:p>
              <a:p>
                <a:pPr marL="0" indent="0">
                  <a:buNone/>
                </a:pPr>
                <a14:m>
                  <m:oMathPara xmlns:m="http://schemas.openxmlformats.org/officeDocument/2006/math">
                    <m:oMathParaPr>
                      <m:jc m:val="centerGroup"/>
                    </m:oMathParaPr>
                    <m:oMath xmlns:m="http://schemas.openxmlformats.org/officeDocument/2006/math">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r>
                        <a:rPr lang="en-US" i="1">
                          <a:solidFill>
                            <a:schemeClr val="tx2"/>
                          </a:solidFill>
                          <a:latin typeface="Cambria Math"/>
                        </a:rPr>
                        <m:t>=</m:t>
                      </m:r>
                      <m:r>
                        <a:rPr lang="en-US" i="1">
                          <a:solidFill>
                            <a:schemeClr val="tx2"/>
                          </a:solidFill>
                          <a:latin typeface="Cambria Math"/>
                        </a:rPr>
                        <m:t>𝑎𝑏</m:t>
                      </m:r>
                      <m:r>
                        <a:rPr lang="en-US" i="1">
                          <a:solidFill>
                            <a:schemeClr val="tx2"/>
                          </a:solidFill>
                          <a:latin typeface="Cambria Math"/>
                        </a:rPr>
                        <m:t>+</m:t>
                      </m:r>
                      <m:r>
                        <a:rPr lang="en-US" i="1">
                          <a:solidFill>
                            <a:schemeClr val="tx2"/>
                          </a:solidFill>
                          <a:latin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oMath>
                  </m:oMathPara>
                </a14:m>
                <a:endParaRPr lang="en-US"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r>
                        <a:rPr lang="en-US" i="1">
                          <a:solidFill>
                            <a:schemeClr val="tx2"/>
                          </a:solidFill>
                          <a:latin typeface="Cambria Math"/>
                        </a:rPr>
                        <m:t>=</m:t>
                      </m:r>
                      <m:r>
                        <a:rPr lang="en-US" i="1">
                          <a:solidFill>
                            <a:schemeClr val="tx2"/>
                          </a:solidFill>
                          <a:latin typeface="Cambria Math"/>
                        </a:rPr>
                        <m:t>𝑎𝑏</m:t>
                      </m:r>
                      <m:r>
                        <a:rPr lang="en-US" i="1">
                          <a:solidFill>
                            <a:schemeClr val="tx2"/>
                          </a:solidFill>
                          <a:latin typeface="Cambria Math"/>
                        </a:rPr>
                        <m:t>−</m:t>
                      </m:r>
                      <m:r>
                        <a:rPr lang="en-US" i="1">
                          <a:solidFill>
                            <a:schemeClr val="tx2"/>
                          </a:solidFill>
                          <a:latin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oMath>
                  </m:oMathPara>
                </a14:m>
                <a:endParaRPr lang="en-US"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r>
                        <a:rPr lang="en-US" i="1">
                          <a:solidFill>
                            <a:schemeClr val="tx2"/>
                          </a:solidFill>
                          <a:latin typeface="Cambria Math"/>
                        </a:rPr>
                        <m:t>=</m:t>
                      </m:r>
                      <m:r>
                        <a:rPr lang="en-US" i="1">
                          <a:solidFill>
                            <a:schemeClr val="tx2"/>
                          </a:solidFill>
                          <a:latin typeface="Cambria Math"/>
                        </a:rPr>
                        <m:t>𝑎𝑏</m:t>
                      </m:r>
                      <m:r>
                        <a:rPr lang="en-US" i="1">
                          <a:solidFill>
                            <a:schemeClr val="tx2"/>
                          </a:solidFill>
                          <a:latin typeface="Cambria Math"/>
                        </a:rPr>
                        <m:t>+</m:t>
                      </m:r>
                      <m:r>
                        <a:rPr lang="en-US" i="1">
                          <a:solidFill>
                            <a:schemeClr val="tx2"/>
                          </a:solidFill>
                          <a:latin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oMath>
                  </m:oMathPara>
                </a14:m>
                <a:endParaRPr lang="en-US"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r>
                        <a:rPr lang="en-US" i="1">
                          <a:solidFill>
                            <a:schemeClr val="tx2"/>
                          </a:solidFill>
                          <a:latin typeface="Cambria Math"/>
                        </a:rPr>
                        <m:t>=</m:t>
                      </m:r>
                      <m:r>
                        <a:rPr lang="en-US" i="1">
                          <a:solidFill>
                            <a:schemeClr val="tx2"/>
                          </a:solidFill>
                          <a:latin typeface="Cambria Math"/>
                        </a:rPr>
                        <m:t>𝑎𝑏</m:t>
                      </m:r>
                      <m:r>
                        <a:rPr lang="en-US" i="1">
                          <a:solidFill>
                            <a:schemeClr val="tx2"/>
                          </a:solidFill>
                          <a:latin typeface="Cambria Math"/>
                        </a:rPr>
                        <m:t>−</m:t>
                      </m:r>
                      <m:r>
                        <a:rPr lang="en-US" i="1">
                          <a:solidFill>
                            <a:schemeClr val="tx2"/>
                          </a:solidFill>
                          <a:latin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oMath>
                  </m:oMathPara>
                </a14:m>
                <a:endParaRPr lang="en-US" dirty="0">
                  <a:solidFill>
                    <a:schemeClr val="tx2"/>
                  </a:solidFill>
                  <a:ea typeface="Cambria Math"/>
                </a:endParaRPr>
              </a:p>
              <a:p>
                <a:r>
                  <a:rPr lang="en-US" dirty="0" smtClean="0">
                    <a:solidFill>
                      <a:schemeClr val="tx2"/>
                    </a:solidFill>
                  </a:rPr>
                  <a:t>As shown in the manual, this means the </a:t>
                </a:r>
                <a:r>
                  <a:rPr lang="en-US" i="1" dirty="0" smtClean="0">
                    <a:solidFill>
                      <a:schemeClr val="tx2"/>
                    </a:solidFill>
                  </a:rPr>
                  <a:t>relative </a:t>
                </a:r>
                <a:r>
                  <a:rPr lang="en-US" dirty="0" smtClean="0">
                    <a:solidFill>
                      <a:schemeClr val="tx2"/>
                    </a:solidFill>
                  </a:rPr>
                  <a:t>errors add when multiplying two quantities with small errors:</a:t>
                </a:r>
                <a:endParaRPr lang="en-US"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2"/>
                          </a:solidFill>
                          <a:latin typeface="Cambria Math"/>
                        </a:rPr>
                        <m:t>𝑋</m:t>
                      </m:r>
                      <m:r>
                        <a:rPr lang="en-US" i="1">
                          <a:solidFill>
                            <a:schemeClr val="tx2"/>
                          </a:solidFill>
                          <a:latin typeface="Cambria Math"/>
                        </a:rPr>
                        <m:t>=</m:t>
                      </m:r>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r>
                        <a:rPr lang="en-US" i="1">
                          <a:solidFill>
                            <a:schemeClr val="tx2"/>
                          </a:solidFill>
                          <a:latin typeface="Cambria Math"/>
                          <a:ea typeface="Cambria Math"/>
                        </a:rPr>
                        <m:t>×</m:t>
                      </m:r>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groupChr>
                        <m:groupChrPr>
                          <m:chr m:val="⇒"/>
                          <m:vertJc m:val="bot"/>
                          <m:ctrlPr>
                            <a:rPr lang="en-US" i="1">
                              <a:solidFill>
                                <a:schemeClr val="tx2"/>
                              </a:solidFill>
                              <a:latin typeface="Cambria Math" panose="02040503050406030204" pitchFamily="18" charset="0"/>
                              <a:ea typeface="Cambria Math"/>
                            </a:rPr>
                          </m:ctrlPr>
                        </m:groupChrPr>
                        <m:e/>
                      </m:groupChr>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𝑋</m:t>
                          </m:r>
                        </m:sub>
                      </m:sSub>
                      <m:r>
                        <a:rPr lang="en-US" i="1">
                          <a:solidFill>
                            <a:schemeClr val="tx2"/>
                          </a:solidFill>
                          <a:latin typeface="Cambria Math"/>
                        </a:rPr>
                        <m:t>=</m:t>
                      </m:r>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𝑎</m:t>
                          </m:r>
                        </m:sub>
                      </m:sSub>
                      <m:r>
                        <a:rPr lang="en-US" i="1">
                          <a:solidFill>
                            <a:schemeClr val="tx2"/>
                          </a:solidFill>
                          <a:latin typeface="Cambria Math"/>
                        </a:rPr>
                        <m:t>+</m:t>
                      </m:r>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𝑏</m:t>
                          </m:r>
                        </m:sub>
                      </m:sSub>
                    </m:oMath>
                  </m:oMathPara>
                </a14:m>
                <a:endParaRPr lang="en-US" i="1" dirty="0">
                  <a:solidFill>
                    <a:schemeClr val="tx2"/>
                  </a:solidFill>
                  <a:latin typeface="Cambria Math"/>
                </a:endParaRPr>
              </a:p>
              <a:p>
                <a:r>
                  <a:rPr lang="en-US" dirty="0" smtClean="0">
                    <a:solidFill>
                      <a:schemeClr val="tx2"/>
                    </a:solidFill>
                  </a:rPr>
                  <a:t>From there, we can find the error associated with our measurement of X:</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2"/>
                          </a:solidFill>
                          <a:latin typeface="Cambria Math" panose="02040503050406030204" pitchFamily="18" charset="0"/>
                          <a:ea typeface="Cambria Math" panose="02040503050406030204" pitchFamily="18" charset="0"/>
                        </a:rPr>
                        <m:t>∆</m:t>
                      </m:r>
                      <m:r>
                        <a:rPr lang="en-US" i="1">
                          <a:solidFill>
                            <a:schemeClr val="tx2"/>
                          </a:solidFill>
                          <a:latin typeface="Cambria Math"/>
                        </a:rPr>
                        <m:t>𝑋</m:t>
                      </m:r>
                      <m:r>
                        <a:rPr lang="en-US" i="1">
                          <a:solidFill>
                            <a:schemeClr val="tx2"/>
                          </a:solidFill>
                          <a:latin typeface="Cambria Math"/>
                        </a:rPr>
                        <m:t>=</m:t>
                      </m:r>
                      <m:r>
                        <a:rPr lang="en-US" b="0" i="1" smtClean="0">
                          <a:solidFill>
                            <a:schemeClr val="tx2"/>
                          </a:solidFill>
                          <a:latin typeface="Cambria Math" panose="02040503050406030204" pitchFamily="18" charset="0"/>
                        </a:rPr>
                        <m:t>𝑋</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ea typeface="Cambria Math" panose="02040503050406030204" pitchFamily="18" charset="0"/>
                            </a:rPr>
                            <m:t>𝜌</m:t>
                          </m:r>
                        </m:e>
                        <m:sub>
                          <m:r>
                            <a:rPr lang="en-US" b="0" i="1" smtClean="0">
                              <a:solidFill>
                                <a:schemeClr val="tx2"/>
                              </a:solidFill>
                              <a:latin typeface="Cambria Math" panose="02040503050406030204" pitchFamily="18" charset="0"/>
                            </a:rPr>
                            <m:t>𝑋</m:t>
                          </m:r>
                        </m:sub>
                      </m:s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𝑋</m:t>
                      </m:r>
                      <m:d>
                        <m:dPr>
                          <m:ctrlPr>
                            <a:rPr lang="en-US" i="1">
                              <a:solidFill>
                                <a:schemeClr val="tx2"/>
                              </a:solidFill>
                              <a:latin typeface="Cambria Math" panose="02040503050406030204" pitchFamily="18" charset="0"/>
                            </a:rPr>
                          </m:ctrlPr>
                        </m:dPr>
                        <m:e>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𝑎</m:t>
                              </m:r>
                            </m:sub>
                          </m:sSub>
                          <m:r>
                            <a:rPr lang="en-US" i="1">
                              <a:solidFill>
                                <a:schemeClr val="tx2"/>
                              </a:solidFill>
                              <a:latin typeface="Cambria Math"/>
                            </a:rPr>
                            <m:t>+</m:t>
                          </m:r>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𝑏</m:t>
                              </m:r>
                            </m:sub>
                          </m:sSub>
                        </m:e>
                      </m:d>
                      <m:r>
                        <a:rPr lang="en-US" b="0" i="1" smtClean="0">
                          <a:solidFill>
                            <a:schemeClr val="tx2"/>
                          </a:solidFill>
                          <a:latin typeface="Cambria Math" panose="02040503050406030204" pitchFamily="18" charset="0"/>
                          <a:ea typeface="Cambria Math"/>
                        </a:rPr>
                        <m:t>=</m:t>
                      </m:r>
                      <m:r>
                        <a:rPr lang="en-US" i="1">
                          <a:solidFill>
                            <a:schemeClr val="tx2"/>
                          </a:solidFill>
                          <a:latin typeface="Cambria Math" panose="02040503050406030204" pitchFamily="18" charset="0"/>
                        </a:rPr>
                        <m:t>𝑋</m:t>
                      </m:r>
                      <m:d>
                        <m:dPr>
                          <m:ctrlPr>
                            <a:rPr lang="en-US" i="1">
                              <a:solidFill>
                                <a:schemeClr val="tx2"/>
                              </a:solidFill>
                              <a:latin typeface="Cambria Math" panose="02040503050406030204" pitchFamily="18" charset="0"/>
                            </a:rPr>
                          </m:ctrlPr>
                        </m:dPr>
                        <m:e>
                          <m:f>
                            <m:fPr>
                              <m:ctrlPr>
                                <a:rPr lang="en-US" i="1" smtClean="0">
                                  <a:solidFill>
                                    <a:schemeClr val="tx2"/>
                                  </a:solidFill>
                                  <a:latin typeface="Cambria Math" panose="02040503050406030204" pitchFamily="18" charset="0"/>
                                </a:rPr>
                              </m:ctrlPr>
                            </m:fPr>
                            <m:num>
                              <m:r>
                                <a:rPr lang="en-US"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𝑎</m:t>
                              </m:r>
                            </m:num>
                            <m:den>
                              <m:r>
                                <a:rPr lang="en-US" b="0" i="1" smtClean="0">
                                  <a:solidFill>
                                    <a:schemeClr val="tx2"/>
                                  </a:solidFill>
                                  <a:latin typeface="Cambria Math" panose="02040503050406030204" pitchFamily="18" charset="0"/>
                                </a:rPr>
                                <m:t>𝑎</m:t>
                              </m:r>
                            </m:den>
                          </m:f>
                          <m:r>
                            <a:rPr lang="en-US" i="1">
                              <a:solidFill>
                                <a:schemeClr val="tx2"/>
                              </a:solidFill>
                              <a:latin typeface="Cambria Math"/>
                            </a:rPr>
                            <m:t>+</m:t>
                          </m:r>
                          <m:f>
                            <m:fPr>
                              <m:ctrlPr>
                                <a:rPr lang="en-US" i="1" smtClean="0">
                                  <a:solidFill>
                                    <a:schemeClr val="tx2"/>
                                  </a:solidFill>
                                  <a:latin typeface="Cambria Math" panose="02040503050406030204" pitchFamily="18" charset="0"/>
                                </a:rPr>
                              </m:ctrlPr>
                            </m:fPr>
                            <m:num>
                              <m:r>
                                <a:rPr lang="en-US"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𝑏</m:t>
                              </m:r>
                            </m:num>
                            <m:den>
                              <m:r>
                                <a:rPr lang="en-US" b="0" i="1" smtClean="0">
                                  <a:solidFill>
                                    <a:schemeClr val="tx2"/>
                                  </a:solidFill>
                                  <a:latin typeface="Cambria Math" panose="02040503050406030204" pitchFamily="18" charset="0"/>
                                </a:rPr>
                                <m:t>𝑏</m:t>
                              </m:r>
                            </m:den>
                          </m:f>
                        </m:e>
                      </m:d>
                    </m:oMath>
                  </m:oMathPara>
                </a14:m>
                <a:endParaRPr lang="en-US" i="1" dirty="0">
                  <a:solidFill>
                    <a:schemeClr val="tx2"/>
                  </a:solidFill>
                  <a:latin typeface="Cambria Math"/>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677334" y="2160589"/>
                <a:ext cx="8596668" cy="4087811"/>
              </a:xfrm>
              <a:blipFill rotWithShape="0">
                <a:blip r:embed="rId2"/>
                <a:stretch>
                  <a:fillRect l="-142" t="-1490"/>
                </a:stretch>
              </a:blipFill>
            </p:spPr>
            <p:txBody>
              <a:bodyPr/>
              <a:lstStyle/>
              <a:p>
                <a:r>
                  <a:rPr lang="en-US">
                    <a:noFill/>
                  </a:rPr>
                  <a:t> </a:t>
                </a:r>
              </a:p>
            </p:txBody>
          </p:sp>
        </mc:Fallback>
      </mc:AlternateContent>
      <p:sp>
        <p:nvSpPr>
          <p:cNvPr id="8" name="TextBox 7"/>
          <p:cNvSpPr txBox="1"/>
          <p:nvPr/>
        </p:nvSpPr>
        <p:spPr>
          <a:xfrm>
            <a:off x="7238082" y="3091275"/>
            <a:ext cx="2170323" cy="923330"/>
          </a:xfrm>
          <a:prstGeom prst="rect">
            <a:avLst/>
          </a:prstGeom>
          <a:noFill/>
        </p:spPr>
        <p:txBody>
          <a:bodyPr wrap="square" rtlCol="0">
            <a:spAutoFit/>
          </a:bodyPr>
          <a:lstStyle/>
          <a:p>
            <a:pPr algn="ctr"/>
            <a:r>
              <a:rPr lang="en-US" dirty="0" smtClean="0">
                <a:solidFill>
                  <a:schemeClr val="accent2"/>
                </a:solidFill>
              </a:rPr>
              <a:t>The product </a:t>
            </a:r>
            <a:r>
              <a:rPr lang="el-GR" dirty="0">
                <a:solidFill>
                  <a:schemeClr val="accent2"/>
                </a:solidFill>
              </a:rPr>
              <a:t>Δ</a:t>
            </a:r>
            <a:r>
              <a:rPr lang="en-US" dirty="0" smtClean="0">
                <a:solidFill>
                  <a:schemeClr val="accent2"/>
                </a:solidFill>
              </a:rPr>
              <a:t>a</a:t>
            </a:r>
            <a:r>
              <a:rPr lang="el-GR" dirty="0" smtClean="0">
                <a:solidFill>
                  <a:schemeClr val="accent2"/>
                </a:solidFill>
              </a:rPr>
              <a:t>Δ</a:t>
            </a:r>
            <a:r>
              <a:rPr lang="en-US" dirty="0" smtClean="0">
                <a:solidFill>
                  <a:schemeClr val="accent2"/>
                </a:solidFill>
              </a:rPr>
              <a:t>b is small enough to be negligible</a:t>
            </a:r>
            <a:endParaRPr lang="en-US" dirty="0">
              <a:solidFill>
                <a:schemeClr val="accent2"/>
              </a:solidFill>
            </a:endParaRPr>
          </a:p>
        </p:txBody>
      </p:sp>
    </p:spTree>
    <p:extLst>
      <p:ext uri="{BB962C8B-B14F-4D97-AF65-F5344CB8AC3E}">
        <p14:creationId xmlns:p14="http://schemas.microsoft.com/office/powerpoint/2010/main" val="158132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Part II</a:t>
            </a:r>
            <a:endParaRPr lang="en-US" dirty="0"/>
          </a:p>
        </p:txBody>
      </p:sp>
      <p:sp>
        <p:nvSpPr>
          <p:cNvPr id="3" name="Content Placeholder 2"/>
          <p:cNvSpPr>
            <a:spLocks noGrp="1"/>
          </p:cNvSpPr>
          <p:nvPr>
            <p:ph idx="1"/>
          </p:nvPr>
        </p:nvSpPr>
        <p:spPr>
          <a:xfrm>
            <a:off x="677334" y="2160589"/>
            <a:ext cx="4059766" cy="3880773"/>
          </a:xfrm>
        </p:spPr>
        <p:txBody>
          <a:bodyPr/>
          <a:lstStyle/>
          <a:p>
            <a:r>
              <a:rPr lang="en-US" dirty="0" smtClean="0"/>
              <a:t>Measure the time it takes an object to fall a distance </a:t>
            </a:r>
            <a:r>
              <a:rPr lang="en-US" i="1" dirty="0" smtClean="0"/>
              <a:t>H</a:t>
            </a:r>
            <a:r>
              <a:rPr lang="en-US" dirty="0" smtClean="0"/>
              <a:t> and use this to experimentally determine the value of </a:t>
            </a:r>
            <a:r>
              <a:rPr lang="en-US" i="1" dirty="0" smtClean="0"/>
              <a:t>g</a:t>
            </a:r>
            <a:r>
              <a:rPr lang="en-US" dirty="0" smtClean="0"/>
              <a:t>.</a:t>
            </a:r>
            <a:endParaRPr lang="en-US" dirty="0" smtClean="0"/>
          </a:p>
        </p:txBody>
      </p:sp>
      <p:sp>
        <p:nvSpPr>
          <p:cNvPr id="4" name="Footer Placeholder 3"/>
          <p:cNvSpPr>
            <a:spLocks noGrp="1"/>
          </p:cNvSpPr>
          <p:nvPr>
            <p:ph type="ftr" sz="quarter" idx="3"/>
          </p:nvPr>
        </p:nvSpPr>
        <p:spPr/>
        <p:txBody>
          <a:bodyPr/>
          <a:lstStyle/>
          <a:p>
            <a:r>
              <a:rPr lang="en-US" smtClean="0"/>
              <a:t>MS&amp;T Physics 1135, Lab E1: Measurement, Error, Free Fall</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5</a:t>
            </a:fld>
            <a:r>
              <a:rPr lang="en-US" dirty="0" smtClean="0"/>
              <a:t>/8</a:t>
            </a:r>
            <a:endParaRPr lang="en-US" dirty="0"/>
          </a:p>
        </p:txBody>
      </p:sp>
      <p:pic>
        <p:nvPicPr>
          <p:cNvPr id="7" name="Picture 6"/>
          <p:cNvPicPr>
            <a:picLocks noChangeAspect="1"/>
          </p:cNvPicPr>
          <p:nvPr/>
        </p:nvPicPr>
        <p:blipFill rotWithShape="1">
          <a:blip r:embed="rId2"/>
          <a:srcRect l="17711" b="6154"/>
          <a:stretch/>
        </p:blipFill>
        <p:spPr>
          <a:xfrm>
            <a:off x="4737100" y="1943101"/>
            <a:ext cx="4543532" cy="3886200"/>
          </a:xfrm>
          <a:prstGeom prst="rect">
            <a:avLst/>
          </a:prstGeom>
        </p:spPr>
      </p:pic>
    </p:spTree>
    <p:extLst>
      <p:ext uri="{BB962C8B-B14F-4D97-AF65-F5344CB8AC3E}">
        <p14:creationId xmlns:p14="http://schemas.microsoft.com/office/powerpoint/2010/main" val="186121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MS&amp;T Physics 1135, Lab E1: Measurement, Error, Free Fall</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6</a:t>
            </a:fld>
            <a:r>
              <a:rPr lang="en-US" dirty="0" smtClean="0"/>
              <a:t>/8</a:t>
            </a:r>
            <a:endParaRPr lang="en-US" dirty="0"/>
          </a:p>
        </p:txBody>
      </p:sp>
      <p:sp>
        <p:nvSpPr>
          <p:cNvPr id="9" name="Content Placeholder 2"/>
          <p:cNvSpPr>
            <a:spLocks noGrp="1"/>
          </p:cNvSpPr>
          <p:nvPr>
            <p:ph idx="1"/>
          </p:nvPr>
        </p:nvSpPr>
        <p:spPr>
          <a:xfrm>
            <a:off x="677334" y="2160589"/>
            <a:ext cx="3856673" cy="3880773"/>
          </a:xfrm>
        </p:spPr>
        <p:txBody>
          <a:bodyPr>
            <a:normAutofit/>
          </a:bodyPr>
          <a:lstStyle/>
          <a:p>
            <a:r>
              <a:rPr lang="en-US" dirty="0"/>
              <a:t>The pane on the left in Capstone changes based on which tool is selected.</a:t>
            </a:r>
          </a:p>
          <a:p>
            <a:r>
              <a:rPr lang="en-US" dirty="0"/>
              <a:t>Clicking the currently selected tool hides the pane from view.</a:t>
            </a:r>
          </a:p>
          <a:p>
            <a:r>
              <a:rPr lang="en-US" dirty="0"/>
              <a:t>Select the Hardware Setup </a:t>
            </a:r>
            <a:r>
              <a:rPr lang="en-US" dirty="0" smtClean="0"/>
              <a:t>tool and add a Free Fall Adapter to Digital Input 1.</a:t>
            </a:r>
            <a:endParaRPr lang="en-US" dirty="0"/>
          </a:p>
        </p:txBody>
      </p:sp>
      <p:sp>
        <p:nvSpPr>
          <p:cNvPr id="10" name="Title 1"/>
          <p:cNvSpPr>
            <a:spLocks noGrp="1"/>
          </p:cNvSpPr>
          <p:nvPr>
            <p:ph type="title"/>
          </p:nvPr>
        </p:nvSpPr>
        <p:spPr>
          <a:xfrm>
            <a:off x="677334" y="609600"/>
            <a:ext cx="8596668" cy="1320800"/>
          </a:xfrm>
        </p:spPr>
        <p:txBody>
          <a:bodyPr/>
          <a:lstStyle/>
          <a:p>
            <a:r>
              <a:rPr lang="en-US" dirty="0" smtClean="0"/>
              <a:t>Part II: Free Fall</a:t>
            </a:r>
            <a:endParaRPr lang="en-US" dirty="0"/>
          </a:p>
        </p:txBody>
      </p:sp>
      <p:pic>
        <p:nvPicPr>
          <p:cNvPr id="11" name="Picture 2" descr="E:\Classes\Lab Rewrites\Tutorials\Pictures\1135_E1_AddFreeF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80" y="1943100"/>
            <a:ext cx="4722453" cy="363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1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Free Fall</a:t>
            </a:r>
            <a:endParaRPr lang="en-US" dirty="0"/>
          </a:p>
        </p:txBody>
      </p:sp>
      <p:sp>
        <p:nvSpPr>
          <p:cNvPr id="4" name="Footer Placeholder 3"/>
          <p:cNvSpPr>
            <a:spLocks noGrp="1"/>
          </p:cNvSpPr>
          <p:nvPr>
            <p:ph type="ftr" sz="quarter" idx="3"/>
          </p:nvPr>
        </p:nvSpPr>
        <p:spPr/>
        <p:txBody>
          <a:bodyPr/>
          <a:lstStyle/>
          <a:p>
            <a:r>
              <a:rPr lang="en-US" smtClean="0"/>
              <a:t>MS&amp;T Physics 1135, Lab E1: Measurement, Error, Free Fall</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7</a:t>
            </a:fld>
            <a:r>
              <a:rPr lang="en-US" dirty="0" smtClean="0"/>
              <a:t>/8</a:t>
            </a:r>
            <a:endParaRPr lang="en-US" dirty="0"/>
          </a:p>
        </p:txBody>
      </p:sp>
      <p:sp>
        <p:nvSpPr>
          <p:cNvPr id="7" name="Content Placeholder 2"/>
          <p:cNvSpPr txBox="1">
            <a:spLocks/>
          </p:cNvSpPr>
          <p:nvPr/>
        </p:nvSpPr>
        <p:spPr>
          <a:xfrm>
            <a:off x="677334" y="2160589"/>
            <a:ext cx="388084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steps shown at right will create a digital display for the Time of Fall measurement.</a:t>
            </a:r>
          </a:p>
          <a:p>
            <a:r>
              <a:rPr lang="en-US" dirty="0" smtClean="0"/>
              <a:t>You could use a table as well. The process is similar, but tables in Capstone have two columns by default. We only need one column, so either ignore or delete the other.</a:t>
            </a:r>
          </a:p>
          <a:p>
            <a:r>
              <a:rPr lang="en-US" dirty="0" smtClean="0"/>
              <a:t>Click Record when you are ready to start collecting data.</a:t>
            </a:r>
          </a:p>
        </p:txBody>
      </p:sp>
      <p:pic>
        <p:nvPicPr>
          <p:cNvPr id="2052" name="Picture 4" descr="E:\Classes\Lab Rewrites\Tutorials\Pictures\1135_E1_Digi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79" y="1943101"/>
            <a:ext cx="4722454" cy="363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18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Part II</a:t>
            </a:r>
            <a:endParaRPr lang="en-US" dirty="0"/>
          </a:p>
        </p:txBody>
      </p:sp>
      <p:sp>
        <p:nvSpPr>
          <p:cNvPr id="3" name="Content Placeholder 2"/>
          <p:cNvSpPr>
            <a:spLocks noGrp="1"/>
          </p:cNvSpPr>
          <p:nvPr>
            <p:ph idx="1"/>
          </p:nvPr>
        </p:nvSpPr>
        <p:spPr/>
        <p:txBody>
          <a:bodyPr/>
          <a:lstStyle/>
          <a:p>
            <a:r>
              <a:rPr lang="en-US" dirty="0" smtClean="0"/>
              <a:t>The free fall apparatus is a fairly simple device: the clamp at the top closes the circuit when the steel ball is in place, and the plate at the bottom closes the circuit again when the ball impacts it. The time recorded, then, is the elapsed time that the circuit was open.</a:t>
            </a:r>
          </a:p>
          <a:p>
            <a:r>
              <a:rPr lang="en-US" dirty="0" smtClean="0"/>
              <a:t>This simplicity leads to a tendency to record false data: the device can’t distinguish between the ball impacting the plate and the clamp being closed twice. You must be able to recognize these false </a:t>
            </a:r>
            <a:r>
              <a:rPr lang="en-US" dirty="0" smtClean="0"/>
              <a:t>readings </a:t>
            </a:r>
            <a:r>
              <a:rPr lang="en-US" dirty="0" smtClean="0"/>
              <a:t>and discard them!</a:t>
            </a:r>
          </a:p>
          <a:p>
            <a:r>
              <a:rPr lang="en-US" dirty="0" smtClean="0"/>
              <a:t>The lab manual mentions two distinct ways to estimate measurement error. Know which one to use for each measured value, and know how to use those to find the error in any calculated values. You will do this repeatedly in this course, so you would do well to understand it now!</a:t>
            </a:r>
            <a:endParaRPr lang="en-US" dirty="0"/>
          </a:p>
        </p:txBody>
      </p:sp>
      <p:sp>
        <p:nvSpPr>
          <p:cNvPr id="4" name="Footer Placeholder 3"/>
          <p:cNvSpPr>
            <a:spLocks noGrp="1"/>
          </p:cNvSpPr>
          <p:nvPr>
            <p:ph type="ftr" sz="quarter" idx="3"/>
          </p:nvPr>
        </p:nvSpPr>
        <p:spPr/>
        <p:txBody>
          <a:bodyPr/>
          <a:lstStyle/>
          <a:p>
            <a:r>
              <a:rPr lang="en-US" smtClean="0"/>
              <a:t>MS&amp;T Physics 1135, Lab E1: Measurement, Error, Free Fall</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8</a:t>
            </a:fld>
            <a:r>
              <a:rPr lang="en-US" dirty="0" smtClean="0"/>
              <a:t>/8</a:t>
            </a:r>
            <a:endParaRPr lang="en-US" dirty="0"/>
          </a:p>
        </p:txBody>
      </p:sp>
    </p:spTree>
    <p:extLst>
      <p:ext uri="{BB962C8B-B14F-4D97-AF65-F5344CB8AC3E}">
        <p14:creationId xmlns:p14="http://schemas.microsoft.com/office/powerpoint/2010/main" val="26662483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277</TotalTime>
  <Words>618</Words>
  <Application>Microsoft Office PowerPoint</Application>
  <PresentationFormat>Widescreen</PresentationFormat>
  <Paragraphs>67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 Math</vt:lpstr>
      <vt:lpstr>Georgia</vt:lpstr>
      <vt:lpstr>Trebuchet MS</vt:lpstr>
      <vt:lpstr>Wingdings 3</vt:lpstr>
      <vt:lpstr>Facet</vt:lpstr>
      <vt:lpstr>Measurement, Errors, and Free Fall</vt:lpstr>
      <vt:lpstr>Objectives: Part I</vt:lpstr>
      <vt:lpstr>Part I: Measurement and Errors</vt:lpstr>
      <vt:lpstr>Part I: Measurement and Errors</vt:lpstr>
      <vt:lpstr>Objectives: Part II</vt:lpstr>
      <vt:lpstr>Part II: Free Fall</vt:lpstr>
      <vt:lpstr>Part II: Free Fall</vt:lpstr>
      <vt:lpstr>Notes on Part II</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Upshaw, Adam Kelly</cp:lastModifiedBy>
  <cp:revision>20</cp:revision>
  <dcterms:created xsi:type="dcterms:W3CDTF">2015-12-03T20:43:21Z</dcterms:created>
  <dcterms:modified xsi:type="dcterms:W3CDTF">2016-01-04T15:31:38Z</dcterms:modified>
</cp:coreProperties>
</file>