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1"/>
  </p:notesMasterIdLst>
  <p:sldIdLst>
    <p:sldId id="256" r:id="rId2"/>
    <p:sldId id="257" r:id="rId3"/>
    <p:sldId id="258" r:id="rId4"/>
    <p:sldId id="260" r:id="rId5"/>
    <p:sldId id="259" r:id="rId6"/>
    <p:sldId id="263" r:id="rId7"/>
    <p:sldId id="264" r:id="rId8"/>
    <p:sldId id="261"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02" y="8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88B05-4E3B-4813-A9AA-F4616AE74407}" type="datetimeFigureOut">
              <a:rPr lang="en-US" smtClean="0"/>
              <a:t>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CF57D-0D72-481B-9917-4E08AE064E26}" type="slidenum">
              <a:rPr lang="en-US" smtClean="0"/>
              <a:t>‹#›</a:t>
            </a:fld>
            <a:endParaRPr lang="en-US"/>
          </a:p>
        </p:txBody>
      </p:sp>
    </p:spTree>
    <p:extLst>
      <p:ext uri="{BB962C8B-B14F-4D97-AF65-F5344CB8AC3E}">
        <p14:creationId xmlns:p14="http://schemas.microsoft.com/office/powerpoint/2010/main" val="5811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CF57D-0D72-481B-9917-4E08AE064E26}" type="slidenum">
              <a:rPr lang="en-US" smtClean="0"/>
              <a:t>1</a:t>
            </a:fld>
            <a:endParaRPr lang="en-US"/>
          </a:p>
        </p:txBody>
      </p:sp>
    </p:spTree>
    <p:extLst>
      <p:ext uri="{BB962C8B-B14F-4D97-AF65-F5344CB8AC3E}">
        <p14:creationId xmlns:p14="http://schemas.microsoft.com/office/powerpoint/2010/main" val="4109016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34" name="Group 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35" name="Picture 4" descr="http://marketing.mst.edu/media/universityadvancement/communications/images/logos/logo/MissouriSTlogo-whiteoutline-we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7" name="Straight Connector 36"/>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2"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23" name="Slide Number Placeholder 5"/>
          <p:cNvSpPr>
            <a:spLocks noGrp="1"/>
          </p:cNvSpPr>
          <p:nvPr>
            <p:ph type="sldNum" sz="quarter" idx="4"/>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8" name="Slide Number Placeholder 5"/>
          <p:cNvSpPr>
            <a:spLocks noGrp="1"/>
          </p:cNvSpPr>
          <p:nvPr>
            <p:ph type="sldNum" sz="quarter" idx="4"/>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9"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10" name="Slide Number Placeholder 5"/>
          <p:cNvSpPr>
            <a:spLocks noGrp="1"/>
          </p:cNvSpPr>
          <p:nvPr>
            <p:ph type="sldNum" sz="quarter" idx="4"/>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8" name="Slide Number Placeholder 5"/>
          <p:cNvSpPr>
            <a:spLocks noGrp="1"/>
          </p:cNvSpPr>
          <p:nvPr>
            <p:ph type="sldNum" sz="quarter" idx="4"/>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9"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10" name="Slide Number Placeholder 5"/>
          <p:cNvSpPr>
            <a:spLocks noGrp="1"/>
          </p:cNvSpPr>
          <p:nvPr>
            <p:ph type="sldNum" sz="quarter" idx="4"/>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8" name="Slide Number Placeholder 5"/>
          <p:cNvSpPr>
            <a:spLocks noGrp="1"/>
          </p:cNvSpPr>
          <p:nvPr>
            <p:ph type="sldNum" sz="quarter" idx="4"/>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8" name="Slide Number Placeholder 5"/>
          <p:cNvSpPr>
            <a:spLocks noGrp="1"/>
          </p:cNvSpPr>
          <p:nvPr>
            <p:ph type="sldNum" sz="quarter" idx="4"/>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8" name="Slide Number Placeholder 5"/>
          <p:cNvSpPr>
            <a:spLocks noGrp="1"/>
          </p:cNvSpPr>
          <p:nvPr>
            <p:ph type="sldNum" sz="quarter" idx="4"/>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8" name="Slide Number Placeholder 5"/>
          <p:cNvSpPr>
            <a:spLocks noGrp="1"/>
          </p:cNvSpPr>
          <p:nvPr>
            <p:ph type="sldNum" sz="quarter" idx="4"/>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8" name="Slide Number Placeholder 5"/>
          <p:cNvSpPr>
            <a:spLocks noGrp="1"/>
          </p:cNvSpPr>
          <p:nvPr>
            <p:ph type="sldNum" sz="quarter" idx="4"/>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9" name="Slide Number Placeholder 5"/>
          <p:cNvSpPr>
            <a:spLocks noGrp="1"/>
          </p:cNvSpPr>
          <p:nvPr>
            <p:ph type="sldNum" sz="quarter" idx="4"/>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0"/>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11" name="Slide Number Placeholder 5"/>
          <p:cNvSpPr>
            <a:spLocks noGrp="1"/>
          </p:cNvSpPr>
          <p:nvPr>
            <p:ph type="sldNum" sz="quarter" idx="11"/>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6"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7" name="Slide Number Placeholder 5"/>
          <p:cNvSpPr>
            <a:spLocks noGrp="1"/>
          </p:cNvSpPr>
          <p:nvPr>
            <p:ph type="sldNum" sz="quarter" idx="4"/>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6" name="Slide Number Placeholder 5"/>
          <p:cNvSpPr>
            <a:spLocks noGrp="1"/>
          </p:cNvSpPr>
          <p:nvPr>
            <p:ph type="sldNum" sz="quarter" idx="4"/>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9" name="Slide Number Placeholder 5"/>
          <p:cNvSpPr>
            <a:spLocks noGrp="1"/>
          </p:cNvSpPr>
          <p:nvPr>
            <p:ph type="sldNum" sz="quarter" idx="4"/>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9" name="Slide Number Placeholder 5"/>
          <p:cNvSpPr>
            <a:spLocks noGrp="1"/>
          </p:cNvSpPr>
          <p:nvPr>
            <p:ph type="sldNum" sz="quarter" idx="4"/>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O1: Measurement, Error, Capstone</a:t>
            </a:r>
            <a:endParaRPr lang="en-US" dirty="0"/>
          </a:p>
        </p:txBody>
      </p:sp>
      <p:sp>
        <p:nvSpPr>
          <p:cNvPr id="6" name="Slide Number Placeholder 5"/>
          <p:cNvSpPr>
            <a:spLocks noGrp="1"/>
          </p:cNvSpPr>
          <p:nvPr>
            <p:ph type="sldNum" sz="quarter" idx="4"/>
          </p:nvPr>
        </p:nvSpPr>
        <p:spPr>
          <a:xfrm>
            <a:off x="7160964" y="6422362"/>
            <a:ext cx="1871400"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grpSp>
        <p:nvGrpSpPr>
          <p:cNvPr id="1034" name="Group 10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1028" name="Picture 4" descr="http://marketing.mst.edu/media/universityadvancement/communications/images/logos/logo/MissouriSTlogo-whiteoutline-web.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1" name="Straight Connector 30"/>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iming>
    <p:tnLst>
      <p:par>
        <p:cTn id="1" dur="indefinite" restart="never" nodeType="tmRoot"/>
      </p:par>
    </p:tnLst>
  </p:timing>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Measurement, Errors, and PASCO Capstone</a:t>
            </a:r>
            <a:endParaRPr lang="en-US" dirty="0"/>
          </a:p>
        </p:txBody>
      </p:sp>
      <p:sp>
        <p:nvSpPr>
          <p:cNvPr id="3" name="Subtitle 2"/>
          <p:cNvSpPr>
            <a:spLocks noGrp="1"/>
          </p:cNvSpPr>
          <p:nvPr>
            <p:ph type="subTitle" idx="1"/>
          </p:nvPr>
        </p:nvSpPr>
        <p:spPr/>
        <p:txBody>
          <a:bodyPr/>
          <a:lstStyle/>
          <a:p>
            <a:pPr algn="ctr"/>
            <a:r>
              <a:rPr lang="en-US" dirty="0" smtClean="0"/>
              <a:t>MS&amp;T Physics 1135, Lab O1</a:t>
            </a:r>
            <a:endParaRPr lang="en-US" dirty="0"/>
          </a:p>
        </p:txBody>
      </p:sp>
    </p:spTree>
    <p:extLst>
      <p:ext uri="{BB962C8B-B14F-4D97-AF65-F5344CB8AC3E}">
        <p14:creationId xmlns:p14="http://schemas.microsoft.com/office/powerpoint/2010/main" val="2006289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Review Laboratory Report Format</a:t>
            </a:r>
          </a:p>
          <a:p>
            <a:r>
              <a:rPr lang="en-US" dirty="0" smtClean="0"/>
              <a:t>Review Error Analysis</a:t>
            </a:r>
          </a:p>
          <a:p>
            <a:r>
              <a:rPr lang="en-US" dirty="0" smtClean="0"/>
              <a:t>Review use of Excel for analysis and plotting</a:t>
            </a:r>
          </a:p>
          <a:p>
            <a:r>
              <a:rPr lang="en-US" dirty="0" smtClean="0"/>
              <a:t>Learn to use PASCO Capstone, our data acquisition and analysis software</a:t>
            </a:r>
            <a:endParaRPr lang="en-US" dirty="0"/>
          </a:p>
        </p:txBody>
      </p:sp>
      <p:sp>
        <p:nvSpPr>
          <p:cNvPr id="4" name="Footer Placeholder 3"/>
          <p:cNvSpPr>
            <a:spLocks noGrp="1"/>
          </p:cNvSpPr>
          <p:nvPr>
            <p:ph type="ftr" sz="quarter" idx="3"/>
          </p:nvPr>
        </p:nvSpPr>
        <p:spPr/>
        <p:txBody>
          <a:bodyPr/>
          <a:lstStyle/>
          <a:p>
            <a:r>
              <a:rPr lang="en-US" smtClean="0"/>
              <a:t>MS&amp;T Physics 1135, Lab O1: Measurement, Error, Capstone</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2</a:t>
            </a:fld>
            <a:r>
              <a:rPr lang="en-US" dirty="0" smtClean="0"/>
              <a:t>/9</a:t>
            </a:r>
            <a:endParaRPr lang="en-US" dirty="0"/>
          </a:p>
        </p:txBody>
      </p:sp>
      <p:sp>
        <p:nvSpPr>
          <p:cNvPr id="6" name="Content Placeholder 2"/>
          <p:cNvSpPr txBox="1">
            <a:spLocks/>
          </p:cNvSpPr>
          <p:nvPr/>
        </p:nvSpPr>
        <p:spPr>
          <a:xfrm>
            <a:off x="677334" y="4291477"/>
            <a:ext cx="8596668" cy="14362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smtClean="0"/>
              <a:t>Note: You must provide several sections for each lab report in this class.  Details regarding what information belongs in each of these sections can be found in the “General Information” section at the beginning of your lab manual.  If you have any questions that are not answered there, consult your lab instructor.</a:t>
            </a:r>
            <a:endParaRPr lang="en-US" dirty="0"/>
          </a:p>
        </p:txBody>
      </p:sp>
    </p:spTree>
    <p:extLst>
      <p:ext uri="{BB962C8B-B14F-4D97-AF65-F5344CB8AC3E}">
        <p14:creationId xmlns:p14="http://schemas.microsoft.com/office/powerpoint/2010/main" val="225319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PASCO Capstone</a:t>
            </a:r>
            <a:endParaRPr lang="en-US" dirty="0"/>
          </a:p>
        </p:txBody>
      </p:sp>
      <p:sp>
        <p:nvSpPr>
          <p:cNvPr id="3" name="Content Placeholder 2"/>
          <p:cNvSpPr>
            <a:spLocks noGrp="1"/>
          </p:cNvSpPr>
          <p:nvPr>
            <p:ph idx="1"/>
          </p:nvPr>
        </p:nvSpPr>
        <p:spPr>
          <a:xfrm>
            <a:off x="677334" y="2160589"/>
            <a:ext cx="3399366" cy="3880773"/>
          </a:xfrm>
        </p:spPr>
        <p:txBody>
          <a:bodyPr/>
          <a:lstStyle/>
          <a:p>
            <a:r>
              <a:rPr lang="en-US" dirty="0" smtClean="0"/>
              <a:t>We </a:t>
            </a:r>
            <a:r>
              <a:rPr lang="en-US" dirty="0" smtClean="0"/>
              <a:t>will use two photogates to measure the time taken for the glider to travel the known distance between them.</a:t>
            </a:r>
          </a:p>
          <a:p>
            <a:r>
              <a:rPr lang="en-US" dirty="0" smtClean="0"/>
              <a:t>This will allow us to calculate the average speed of the glider.</a:t>
            </a:r>
            <a:endParaRPr lang="en-US" dirty="0"/>
          </a:p>
        </p:txBody>
      </p:sp>
      <p:sp>
        <p:nvSpPr>
          <p:cNvPr id="4" name="Footer Placeholder 3"/>
          <p:cNvSpPr>
            <a:spLocks noGrp="1"/>
          </p:cNvSpPr>
          <p:nvPr>
            <p:ph type="ftr" sz="quarter" idx="3"/>
          </p:nvPr>
        </p:nvSpPr>
        <p:spPr/>
        <p:txBody>
          <a:bodyPr/>
          <a:lstStyle/>
          <a:p>
            <a:r>
              <a:rPr lang="en-US" smtClean="0"/>
              <a:t>MS&amp;T Physics 1135, Lab O1: Measurement, Error, Capstone</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3</a:t>
            </a:fld>
            <a:r>
              <a:rPr lang="en-US" dirty="0" smtClean="0"/>
              <a:t>/9</a:t>
            </a:r>
            <a:endParaRPr lang="en-US" dirty="0"/>
          </a:p>
        </p:txBody>
      </p:sp>
      <p:pic>
        <p:nvPicPr>
          <p:cNvPr id="6" name="Picture 5"/>
          <p:cNvPicPr>
            <a:picLocks noChangeAspect="1"/>
          </p:cNvPicPr>
          <p:nvPr/>
        </p:nvPicPr>
        <p:blipFill>
          <a:blip r:embed="rId2"/>
          <a:stretch>
            <a:fillRect/>
          </a:stretch>
        </p:blipFill>
        <p:spPr>
          <a:xfrm>
            <a:off x="4076700" y="1927076"/>
            <a:ext cx="5197302" cy="3897977"/>
          </a:xfrm>
          <a:prstGeom prst="rect">
            <a:avLst/>
          </a:prstGeom>
        </p:spPr>
      </p:pic>
    </p:spTree>
    <p:extLst>
      <p:ext uri="{BB962C8B-B14F-4D97-AF65-F5344CB8AC3E}">
        <p14:creationId xmlns:p14="http://schemas.microsoft.com/office/powerpoint/2010/main" val="317673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PASCO Capstone</a:t>
            </a:r>
            <a:endParaRPr lang="en-US" dirty="0"/>
          </a:p>
        </p:txBody>
      </p:sp>
      <p:sp>
        <p:nvSpPr>
          <p:cNvPr id="3" name="Content Placeholder 2"/>
          <p:cNvSpPr>
            <a:spLocks noGrp="1"/>
          </p:cNvSpPr>
          <p:nvPr>
            <p:ph idx="1"/>
          </p:nvPr>
        </p:nvSpPr>
        <p:spPr>
          <a:xfrm>
            <a:off x="677334" y="2160589"/>
            <a:ext cx="3856673" cy="3880773"/>
          </a:xfrm>
        </p:spPr>
        <p:txBody>
          <a:bodyPr>
            <a:normAutofit/>
          </a:bodyPr>
          <a:lstStyle/>
          <a:p>
            <a:r>
              <a:rPr lang="en-US" dirty="0"/>
              <a:t>The pane on the left in Capstone changes based on which tool is selected.</a:t>
            </a:r>
          </a:p>
          <a:p>
            <a:r>
              <a:rPr lang="en-US" dirty="0"/>
              <a:t>Clicking the currently selected tool hides the pane from view.</a:t>
            </a:r>
          </a:p>
          <a:p>
            <a:r>
              <a:rPr lang="en-US" dirty="0"/>
              <a:t>Select the Hardware Setup </a:t>
            </a:r>
            <a:r>
              <a:rPr lang="en-US" dirty="0" smtClean="0"/>
              <a:t>tool and add a Photogate to Digital Input 1.</a:t>
            </a:r>
          </a:p>
          <a:p>
            <a:r>
              <a:rPr lang="en-US" dirty="0" smtClean="0"/>
              <a:t>Add a second Photogate to Digital Input 2.</a:t>
            </a:r>
            <a:endParaRPr lang="en-US" dirty="0"/>
          </a:p>
        </p:txBody>
      </p:sp>
      <p:sp>
        <p:nvSpPr>
          <p:cNvPr id="4" name="Footer Placeholder 3"/>
          <p:cNvSpPr>
            <a:spLocks noGrp="1"/>
          </p:cNvSpPr>
          <p:nvPr>
            <p:ph type="ftr" sz="quarter" idx="3"/>
          </p:nvPr>
        </p:nvSpPr>
        <p:spPr/>
        <p:txBody>
          <a:bodyPr/>
          <a:lstStyle/>
          <a:p>
            <a:r>
              <a:rPr lang="en-US" smtClean="0"/>
              <a:t>MS&amp;T Physics 1135, Lab O1: Measurement, Error, Capstone</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4</a:t>
            </a:fld>
            <a:r>
              <a:rPr lang="en-US" dirty="0" smtClean="0"/>
              <a:t>/9</a:t>
            </a:r>
            <a:endParaRPr lang="en-US" dirty="0"/>
          </a:p>
        </p:txBody>
      </p:sp>
      <p:pic>
        <p:nvPicPr>
          <p:cNvPr id="2050" name="Picture 2" descr="E:\Classes\Lab Rewrites\Tutorials\Pictures\1135_O1_AddPhotogate.png"/>
          <p:cNvPicPr>
            <a:picLocks noChangeAspect="1" noChangeArrowheads="1"/>
          </p:cNvPicPr>
          <p:nvPr/>
        </p:nvPicPr>
        <p:blipFill rotWithShape="1">
          <a:blip r:embed="rId2">
            <a:extLst>
              <a:ext uri="{28A0092B-C50C-407E-A947-70E740481C1C}">
                <a14:useLocalDpi xmlns:a14="http://schemas.microsoft.com/office/drawing/2010/main" val="0"/>
              </a:ext>
            </a:extLst>
          </a:blip>
          <a:srcRect b="4396"/>
          <a:stretch/>
        </p:blipFill>
        <p:spPr bwMode="auto">
          <a:xfrm>
            <a:off x="4534007" y="1943100"/>
            <a:ext cx="4746626" cy="363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463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PASCO Capstone</a:t>
            </a:r>
            <a:endParaRPr lang="en-US" dirty="0"/>
          </a:p>
        </p:txBody>
      </p:sp>
      <p:sp>
        <p:nvSpPr>
          <p:cNvPr id="3" name="Content Placeholder 2"/>
          <p:cNvSpPr>
            <a:spLocks noGrp="1"/>
          </p:cNvSpPr>
          <p:nvPr>
            <p:ph idx="1"/>
          </p:nvPr>
        </p:nvSpPr>
        <p:spPr>
          <a:xfrm>
            <a:off x="677334" y="2160589"/>
            <a:ext cx="3885640" cy="3880773"/>
          </a:xfrm>
        </p:spPr>
        <p:txBody>
          <a:bodyPr/>
          <a:lstStyle/>
          <a:p>
            <a:r>
              <a:rPr lang="en-US" dirty="0" smtClean="0"/>
              <a:t>We want to measure the elapsed time between photogate 1 being blocked and photogate 2 being blocked. This timer does just that.</a:t>
            </a:r>
          </a:p>
          <a:p>
            <a:r>
              <a:rPr lang="en-US" dirty="0" smtClean="0"/>
              <a:t>Steps 1-4 are shown at right.</a:t>
            </a:r>
          </a:p>
          <a:p>
            <a:r>
              <a:rPr lang="en-US" dirty="0" smtClean="0"/>
              <a:t>Step 5 asks for parameters that are not used in this timer.</a:t>
            </a:r>
          </a:p>
          <a:p>
            <a:r>
              <a:rPr lang="en-US" dirty="0" smtClean="0"/>
              <a:t>Step 6 asks you to name the timer. The default name is fine.</a:t>
            </a:r>
            <a:endParaRPr lang="en-US" dirty="0"/>
          </a:p>
        </p:txBody>
      </p:sp>
      <p:sp>
        <p:nvSpPr>
          <p:cNvPr id="4" name="Footer Placeholder 3"/>
          <p:cNvSpPr>
            <a:spLocks noGrp="1"/>
          </p:cNvSpPr>
          <p:nvPr>
            <p:ph type="ftr" sz="quarter" idx="3"/>
          </p:nvPr>
        </p:nvSpPr>
        <p:spPr/>
        <p:txBody>
          <a:bodyPr/>
          <a:lstStyle/>
          <a:p>
            <a:r>
              <a:rPr lang="en-US" smtClean="0"/>
              <a:t>MS&amp;T Physics 1135, Lab O1: Measurement, Error, Capstone</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5</a:t>
            </a:fld>
            <a:r>
              <a:rPr lang="en-US" dirty="0" smtClean="0"/>
              <a:t>/9</a:t>
            </a:r>
            <a:endParaRPr lang="en-US" dirty="0"/>
          </a:p>
        </p:txBody>
      </p:sp>
      <p:pic>
        <p:nvPicPr>
          <p:cNvPr id="7" name="Picture 2" descr="E:\Classes\Lab Rewrites\Tutorials\Pictures\1135_O1_AddTim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974" y="1943100"/>
            <a:ext cx="4717659" cy="363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210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PASCO Capstone</a:t>
            </a:r>
            <a:endParaRPr lang="en-US" dirty="0"/>
          </a:p>
        </p:txBody>
      </p:sp>
      <p:sp>
        <p:nvSpPr>
          <p:cNvPr id="3" name="Content Placeholder 2"/>
          <p:cNvSpPr>
            <a:spLocks noGrp="1"/>
          </p:cNvSpPr>
          <p:nvPr>
            <p:ph idx="1"/>
          </p:nvPr>
        </p:nvSpPr>
        <p:spPr>
          <a:xfrm>
            <a:off x="677334" y="2160589"/>
            <a:ext cx="3880846" cy="3880773"/>
          </a:xfrm>
        </p:spPr>
        <p:txBody>
          <a:bodyPr/>
          <a:lstStyle/>
          <a:p>
            <a:r>
              <a:rPr lang="en-US" dirty="0" smtClean="0"/>
              <a:t>To get measurements from your timer, you will need a display.</a:t>
            </a:r>
          </a:p>
          <a:p>
            <a:r>
              <a:rPr lang="en-US" dirty="0" smtClean="0"/>
              <a:t>The steps shown at right will create a digital display.</a:t>
            </a:r>
          </a:p>
          <a:p>
            <a:r>
              <a:rPr lang="en-US" dirty="0" smtClean="0"/>
              <a:t>You could use a table as well, but be aware that the timer has no way to know which direction the glider is moving, so you may get false data if you let the glider bounce back and forth.</a:t>
            </a:r>
          </a:p>
        </p:txBody>
      </p:sp>
      <p:sp>
        <p:nvSpPr>
          <p:cNvPr id="4" name="Footer Placeholder 3"/>
          <p:cNvSpPr>
            <a:spLocks noGrp="1"/>
          </p:cNvSpPr>
          <p:nvPr>
            <p:ph type="ftr" sz="quarter" idx="3"/>
          </p:nvPr>
        </p:nvSpPr>
        <p:spPr/>
        <p:txBody>
          <a:bodyPr/>
          <a:lstStyle/>
          <a:p>
            <a:r>
              <a:rPr lang="en-US" smtClean="0"/>
              <a:t>MS&amp;T Physics 1135, Lab O1: Measurement, Error, Capstone</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6</a:t>
            </a:fld>
            <a:r>
              <a:rPr lang="en-US" dirty="0" smtClean="0"/>
              <a:t>/9</a:t>
            </a:r>
            <a:endParaRPr lang="en-US" dirty="0"/>
          </a:p>
        </p:txBody>
      </p:sp>
      <p:pic>
        <p:nvPicPr>
          <p:cNvPr id="8" name="Picture 2" descr="E:\Classes\Lab Rewrites\Tutorials\Pictures\1135_O1_Digi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80" y="1943100"/>
            <a:ext cx="4722454" cy="363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381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PASCO Capstone</a:t>
            </a:r>
            <a:endParaRPr lang="en-US" dirty="0"/>
          </a:p>
        </p:txBody>
      </p:sp>
      <p:sp>
        <p:nvSpPr>
          <p:cNvPr id="3" name="Content Placeholder 2"/>
          <p:cNvSpPr>
            <a:spLocks noGrp="1"/>
          </p:cNvSpPr>
          <p:nvPr>
            <p:ph idx="1"/>
          </p:nvPr>
        </p:nvSpPr>
        <p:spPr>
          <a:xfrm>
            <a:off x="677334" y="2160589"/>
            <a:ext cx="3880846" cy="3880773"/>
          </a:xfrm>
        </p:spPr>
        <p:txBody>
          <a:bodyPr/>
          <a:lstStyle/>
          <a:p>
            <a:r>
              <a:rPr lang="en-US" dirty="0"/>
              <a:t>The timer does not reset if the glider goes through </a:t>
            </a:r>
            <a:r>
              <a:rPr lang="en-US" dirty="0" smtClean="0"/>
              <a:t>gate 1 twice </a:t>
            </a:r>
            <a:r>
              <a:rPr lang="en-US" dirty="0"/>
              <a:t>before going through </a:t>
            </a:r>
            <a:r>
              <a:rPr lang="en-US" dirty="0" smtClean="0"/>
              <a:t>gate 2, so it’s best to record data one run at a time.</a:t>
            </a:r>
          </a:p>
          <a:p>
            <a:r>
              <a:rPr lang="en-US" dirty="0" smtClean="0"/>
              <a:t>Click Record, push the glider, and click Stop after it passes through both gates.</a:t>
            </a:r>
          </a:p>
          <a:p>
            <a:r>
              <a:rPr lang="en-US" dirty="0" smtClean="0"/>
              <a:t>If you end up with data you don’t need, it can be deleted with the Data Summary tool.</a:t>
            </a:r>
          </a:p>
        </p:txBody>
      </p:sp>
      <p:sp>
        <p:nvSpPr>
          <p:cNvPr id="4" name="Footer Placeholder 3"/>
          <p:cNvSpPr>
            <a:spLocks noGrp="1"/>
          </p:cNvSpPr>
          <p:nvPr>
            <p:ph type="ftr" sz="quarter" idx="3"/>
          </p:nvPr>
        </p:nvSpPr>
        <p:spPr/>
        <p:txBody>
          <a:bodyPr/>
          <a:lstStyle/>
          <a:p>
            <a:r>
              <a:rPr lang="en-US" smtClean="0"/>
              <a:t>MS&amp;T Physics 1135, Lab O1: Measurement, Error, Capstone</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7</a:t>
            </a:fld>
            <a:r>
              <a:rPr lang="en-US" dirty="0" smtClean="0"/>
              <a:t>/9</a:t>
            </a:r>
            <a:endParaRPr lang="en-US" dirty="0"/>
          </a:p>
        </p:txBody>
      </p:sp>
      <p:pic>
        <p:nvPicPr>
          <p:cNvPr id="1026" name="Picture 2" descr="E:\Classes\Lab Rewrites\Tutorials\Pictures\1135_O1_DataSumma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80" y="1943100"/>
            <a:ext cx="4722454" cy="363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048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 Measurements and Errors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7334" y="3018622"/>
                <a:ext cx="8596668" cy="3022740"/>
              </a:xfrm>
            </p:spPr>
            <p:txBody>
              <a:bodyPr>
                <a:normAutofit/>
              </a:bodyPr>
              <a:lstStyle/>
              <a:p>
                <a:r>
                  <a:rPr lang="en-US" dirty="0" smtClean="0"/>
                  <a:t>Suppose we have a stick of length L ± </a:t>
                </a:r>
                <a:r>
                  <a:rPr lang="el-GR" dirty="0" smtClean="0"/>
                  <a:t>Δ</a:t>
                </a:r>
                <a:r>
                  <a:rPr lang="en-US" dirty="0" smtClean="0"/>
                  <a:t>L and we cut off a length D ± </a:t>
                </a:r>
                <a:r>
                  <a:rPr lang="el-GR" dirty="0" smtClean="0"/>
                  <a:t>Δ</a:t>
                </a:r>
                <a:r>
                  <a:rPr lang="en-US" dirty="0" smtClean="0"/>
                  <a:t>D.</a:t>
                </a:r>
              </a:p>
              <a:p>
                <a:r>
                  <a:rPr lang="en-US" dirty="0" smtClean="0"/>
                  <a:t>There are four possibilities for the length of the remaining piece:</a:t>
                </a:r>
              </a:p>
              <a:p>
                <a:endParaRPr lang="en-US" sz="100" dirty="0" smtClean="0"/>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a:rPr>
                            <m:t>𝐿</m:t>
                          </m:r>
                          <m:r>
                            <a:rPr lang="en-US" i="1">
                              <a:latin typeface="Cambria Math"/>
                            </a:rPr>
                            <m:t>+∆</m:t>
                          </m:r>
                          <m:r>
                            <a:rPr lang="en-US" i="1">
                              <a:latin typeface="Cambria Math"/>
                              <a:ea typeface="Cambria Math"/>
                            </a:rPr>
                            <m:t>𝐿</m:t>
                          </m:r>
                        </m:e>
                      </m:d>
                      <m:r>
                        <a:rPr lang="en-US" i="1">
                          <a:latin typeface="Cambria Math"/>
                        </a:rPr>
                        <m:t>−</m:t>
                      </m:r>
                      <m:d>
                        <m:dPr>
                          <m:ctrlPr>
                            <a:rPr lang="en-US" i="1">
                              <a:latin typeface="Cambria Math" panose="02040503050406030204" pitchFamily="18" charset="0"/>
                            </a:rPr>
                          </m:ctrlPr>
                        </m:dPr>
                        <m:e>
                          <m:r>
                            <a:rPr lang="en-US" i="1">
                              <a:latin typeface="Cambria Math"/>
                            </a:rPr>
                            <m:t>𝐷</m:t>
                          </m:r>
                          <m:r>
                            <a:rPr lang="en-US" i="1">
                              <a:latin typeface="Cambria Math"/>
                              <a:ea typeface="Cambria Math"/>
                            </a:rPr>
                            <m:t>+∆</m:t>
                          </m:r>
                          <m:r>
                            <a:rPr lang="en-US" i="1">
                              <a:latin typeface="Cambria Math"/>
                              <a:ea typeface="Cambria Math"/>
                            </a:rPr>
                            <m:t>𝐷</m:t>
                          </m:r>
                        </m:e>
                      </m:d>
                      <m:r>
                        <a:rPr lang="en-US" i="1">
                          <a:latin typeface="Cambria Math"/>
                        </a:rPr>
                        <m:t>=</m:t>
                      </m:r>
                      <m:d>
                        <m:dPr>
                          <m:ctrlPr>
                            <a:rPr lang="en-US" i="1">
                              <a:latin typeface="Cambria Math" panose="02040503050406030204" pitchFamily="18" charset="0"/>
                            </a:rPr>
                          </m:ctrlPr>
                        </m:dPr>
                        <m:e>
                          <m:r>
                            <a:rPr lang="en-US" i="1">
                              <a:latin typeface="Cambria Math"/>
                            </a:rPr>
                            <m:t>𝐿</m:t>
                          </m:r>
                          <m:r>
                            <a:rPr lang="en-US" i="1">
                              <a:latin typeface="Cambria Math"/>
                            </a:rPr>
                            <m:t>−</m:t>
                          </m:r>
                          <m:r>
                            <a:rPr lang="en-US" i="1">
                              <a:latin typeface="Cambria Math"/>
                            </a:rPr>
                            <m:t>𝐷</m:t>
                          </m:r>
                        </m:e>
                      </m:d>
                      <m:r>
                        <a:rPr lang="en-US" i="1">
                          <a:latin typeface="Cambria Math"/>
                        </a:rPr>
                        <m:t>+</m:t>
                      </m:r>
                      <m:d>
                        <m:dPr>
                          <m:ctrlPr>
                            <a:rPr lang="en-US" i="1">
                              <a:latin typeface="Cambria Math" panose="02040503050406030204" pitchFamily="18" charset="0"/>
                            </a:rPr>
                          </m:ctrlPr>
                        </m:dPr>
                        <m:e>
                          <m:r>
                            <a:rPr lang="en-US" i="1">
                              <a:latin typeface="Cambria Math"/>
                              <a:ea typeface="Cambria Math"/>
                            </a:rPr>
                            <m:t>∆</m:t>
                          </m:r>
                          <m:r>
                            <a:rPr lang="en-US" i="1">
                              <a:latin typeface="Cambria Math"/>
                              <a:ea typeface="Cambria Math"/>
                            </a:rPr>
                            <m:t>𝐿</m:t>
                          </m:r>
                          <m:r>
                            <a:rPr lang="en-US" i="1">
                              <a:latin typeface="Cambria Math"/>
                              <a:ea typeface="Cambria Math"/>
                            </a:rPr>
                            <m:t>−∆</m:t>
                          </m:r>
                          <m:r>
                            <a:rPr lang="en-US" i="1">
                              <a:latin typeface="Cambria Math"/>
                              <a:ea typeface="Cambria Math"/>
                            </a:rPr>
                            <m:t>𝐷</m:t>
                          </m:r>
                        </m:e>
                      </m:d>
                    </m:oMath>
                  </m:oMathPara>
                </a14:m>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a:rPr>
                            <m:t>𝐿</m:t>
                          </m:r>
                          <m:r>
                            <a:rPr lang="en-US" i="1">
                              <a:latin typeface="Cambria Math"/>
                            </a:rPr>
                            <m:t>+∆</m:t>
                          </m:r>
                          <m:r>
                            <a:rPr lang="en-US" i="1">
                              <a:latin typeface="Cambria Math"/>
                              <a:ea typeface="Cambria Math"/>
                            </a:rPr>
                            <m:t>𝐿</m:t>
                          </m:r>
                        </m:e>
                      </m:d>
                      <m:r>
                        <a:rPr lang="en-US" i="1">
                          <a:latin typeface="Cambria Math"/>
                        </a:rPr>
                        <m:t>−</m:t>
                      </m:r>
                      <m:d>
                        <m:dPr>
                          <m:ctrlPr>
                            <a:rPr lang="en-US" i="1">
                              <a:latin typeface="Cambria Math" panose="02040503050406030204" pitchFamily="18" charset="0"/>
                            </a:rPr>
                          </m:ctrlPr>
                        </m:dPr>
                        <m:e>
                          <m:r>
                            <a:rPr lang="en-US" i="1">
                              <a:latin typeface="Cambria Math"/>
                            </a:rPr>
                            <m:t>𝐷</m:t>
                          </m:r>
                          <m:r>
                            <a:rPr lang="en-US" b="0" i="1" smtClean="0">
                              <a:latin typeface="Cambria Math"/>
                              <a:ea typeface="Cambria Math"/>
                            </a:rPr>
                            <m:t>−</m:t>
                          </m:r>
                          <m:r>
                            <a:rPr lang="en-US" i="1">
                              <a:latin typeface="Cambria Math"/>
                              <a:ea typeface="Cambria Math"/>
                            </a:rPr>
                            <m:t>∆</m:t>
                          </m:r>
                          <m:r>
                            <a:rPr lang="en-US" i="1">
                              <a:latin typeface="Cambria Math"/>
                              <a:ea typeface="Cambria Math"/>
                            </a:rPr>
                            <m:t>𝐷</m:t>
                          </m:r>
                        </m:e>
                      </m:d>
                      <m:r>
                        <a:rPr lang="en-US" i="1">
                          <a:latin typeface="Cambria Math"/>
                        </a:rPr>
                        <m:t>=</m:t>
                      </m:r>
                      <m:d>
                        <m:dPr>
                          <m:ctrlPr>
                            <a:rPr lang="en-US" i="1">
                              <a:latin typeface="Cambria Math" panose="02040503050406030204" pitchFamily="18" charset="0"/>
                            </a:rPr>
                          </m:ctrlPr>
                        </m:dPr>
                        <m:e>
                          <m:r>
                            <a:rPr lang="en-US" i="1">
                              <a:latin typeface="Cambria Math"/>
                            </a:rPr>
                            <m:t>𝐿</m:t>
                          </m:r>
                          <m:r>
                            <a:rPr lang="en-US" i="1">
                              <a:latin typeface="Cambria Math"/>
                            </a:rPr>
                            <m:t>−</m:t>
                          </m:r>
                          <m:r>
                            <a:rPr lang="en-US" i="1">
                              <a:latin typeface="Cambria Math"/>
                            </a:rPr>
                            <m:t>𝐷</m:t>
                          </m:r>
                        </m:e>
                      </m:d>
                      <m:r>
                        <a:rPr lang="en-US" i="1">
                          <a:latin typeface="Cambria Math"/>
                        </a:rPr>
                        <m:t>+</m:t>
                      </m:r>
                      <m:d>
                        <m:dPr>
                          <m:ctrlPr>
                            <a:rPr lang="en-US" i="1">
                              <a:latin typeface="Cambria Math" panose="02040503050406030204" pitchFamily="18" charset="0"/>
                            </a:rPr>
                          </m:ctrlPr>
                        </m:dPr>
                        <m:e>
                          <m:r>
                            <a:rPr lang="en-US" i="1">
                              <a:latin typeface="Cambria Math"/>
                              <a:ea typeface="Cambria Math"/>
                            </a:rPr>
                            <m:t>∆</m:t>
                          </m:r>
                          <m:r>
                            <a:rPr lang="en-US" i="1">
                              <a:latin typeface="Cambria Math"/>
                              <a:ea typeface="Cambria Math"/>
                            </a:rPr>
                            <m:t>𝐿</m:t>
                          </m:r>
                          <m:r>
                            <a:rPr lang="en-US" b="0" i="1" smtClean="0">
                              <a:latin typeface="Cambria Math"/>
                              <a:ea typeface="Cambria Math"/>
                            </a:rPr>
                            <m:t>+</m:t>
                          </m:r>
                          <m:r>
                            <a:rPr lang="en-US" i="1">
                              <a:latin typeface="Cambria Math"/>
                              <a:ea typeface="Cambria Math"/>
                            </a:rPr>
                            <m:t>∆</m:t>
                          </m:r>
                          <m:r>
                            <a:rPr lang="en-US" i="1">
                              <a:latin typeface="Cambria Math"/>
                              <a:ea typeface="Cambria Math"/>
                            </a:rPr>
                            <m:t>𝐷</m:t>
                          </m:r>
                        </m:e>
                      </m:d>
                    </m:oMath>
                  </m:oMathPara>
                </a14:m>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a:rPr>
                            <m:t>𝐿</m:t>
                          </m:r>
                          <m:r>
                            <a:rPr lang="en-US" b="0" i="1" smtClean="0">
                              <a:latin typeface="Cambria Math"/>
                            </a:rPr>
                            <m:t>−</m:t>
                          </m:r>
                          <m:r>
                            <a:rPr lang="en-US" i="1">
                              <a:latin typeface="Cambria Math"/>
                            </a:rPr>
                            <m:t>∆</m:t>
                          </m:r>
                          <m:r>
                            <a:rPr lang="en-US" i="1">
                              <a:latin typeface="Cambria Math"/>
                              <a:ea typeface="Cambria Math"/>
                            </a:rPr>
                            <m:t>𝐿</m:t>
                          </m:r>
                        </m:e>
                      </m:d>
                      <m:r>
                        <a:rPr lang="en-US" i="1">
                          <a:latin typeface="Cambria Math"/>
                        </a:rPr>
                        <m:t>−</m:t>
                      </m:r>
                      <m:d>
                        <m:dPr>
                          <m:ctrlPr>
                            <a:rPr lang="en-US" i="1">
                              <a:latin typeface="Cambria Math" panose="02040503050406030204" pitchFamily="18" charset="0"/>
                            </a:rPr>
                          </m:ctrlPr>
                        </m:dPr>
                        <m:e>
                          <m:r>
                            <a:rPr lang="en-US" i="1">
                              <a:latin typeface="Cambria Math"/>
                            </a:rPr>
                            <m:t>𝐷</m:t>
                          </m:r>
                          <m:r>
                            <a:rPr lang="en-US" i="1">
                              <a:latin typeface="Cambria Math"/>
                              <a:ea typeface="Cambria Math"/>
                            </a:rPr>
                            <m:t>+∆</m:t>
                          </m:r>
                          <m:r>
                            <a:rPr lang="en-US" i="1">
                              <a:latin typeface="Cambria Math"/>
                              <a:ea typeface="Cambria Math"/>
                            </a:rPr>
                            <m:t>𝐷</m:t>
                          </m:r>
                        </m:e>
                      </m:d>
                      <m:r>
                        <a:rPr lang="en-US" i="1">
                          <a:latin typeface="Cambria Math"/>
                        </a:rPr>
                        <m:t>=</m:t>
                      </m:r>
                      <m:d>
                        <m:dPr>
                          <m:ctrlPr>
                            <a:rPr lang="en-US" i="1">
                              <a:latin typeface="Cambria Math" panose="02040503050406030204" pitchFamily="18" charset="0"/>
                            </a:rPr>
                          </m:ctrlPr>
                        </m:dPr>
                        <m:e>
                          <m:r>
                            <a:rPr lang="en-US" i="1">
                              <a:latin typeface="Cambria Math"/>
                            </a:rPr>
                            <m:t>𝐿</m:t>
                          </m:r>
                          <m:r>
                            <a:rPr lang="en-US" i="1">
                              <a:latin typeface="Cambria Math"/>
                            </a:rPr>
                            <m:t>−</m:t>
                          </m:r>
                          <m:r>
                            <a:rPr lang="en-US" i="1">
                              <a:latin typeface="Cambria Math"/>
                            </a:rPr>
                            <m:t>𝐷</m:t>
                          </m:r>
                        </m:e>
                      </m:d>
                      <m:r>
                        <a:rPr lang="en-US" b="0" i="1" smtClean="0">
                          <a:latin typeface="Cambria Math"/>
                        </a:rPr>
                        <m:t>−</m:t>
                      </m:r>
                      <m:d>
                        <m:dPr>
                          <m:ctrlPr>
                            <a:rPr lang="en-US" i="1">
                              <a:latin typeface="Cambria Math" panose="02040503050406030204" pitchFamily="18" charset="0"/>
                            </a:rPr>
                          </m:ctrlPr>
                        </m:dPr>
                        <m:e>
                          <m:r>
                            <a:rPr lang="en-US" i="1">
                              <a:latin typeface="Cambria Math"/>
                              <a:ea typeface="Cambria Math"/>
                            </a:rPr>
                            <m:t>∆</m:t>
                          </m:r>
                          <m:r>
                            <a:rPr lang="en-US" i="1">
                              <a:latin typeface="Cambria Math"/>
                              <a:ea typeface="Cambria Math"/>
                            </a:rPr>
                            <m:t>𝐿</m:t>
                          </m:r>
                          <m:r>
                            <a:rPr lang="en-US" b="0" i="1" smtClean="0">
                              <a:latin typeface="Cambria Math"/>
                              <a:ea typeface="Cambria Math"/>
                            </a:rPr>
                            <m:t>+</m:t>
                          </m:r>
                          <m:r>
                            <a:rPr lang="en-US" i="1">
                              <a:latin typeface="Cambria Math"/>
                              <a:ea typeface="Cambria Math"/>
                            </a:rPr>
                            <m:t>∆</m:t>
                          </m:r>
                          <m:r>
                            <a:rPr lang="en-US" i="1">
                              <a:latin typeface="Cambria Math"/>
                              <a:ea typeface="Cambria Math"/>
                            </a:rPr>
                            <m:t>𝐷</m:t>
                          </m:r>
                        </m:e>
                      </m:d>
                    </m:oMath>
                  </m:oMathPara>
                </a14:m>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a:rPr>
                            <m:t>𝐿</m:t>
                          </m:r>
                          <m:r>
                            <a:rPr lang="en-US" b="0" i="1" smtClean="0">
                              <a:latin typeface="Cambria Math"/>
                            </a:rPr>
                            <m:t>−</m:t>
                          </m:r>
                          <m:r>
                            <a:rPr lang="en-US" i="1">
                              <a:latin typeface="Cambria Math"/>
                            </a:rPr>
                            <m:t>∆</m:t>
                          </m:r>
                          <m:r>
                            <a:rPr lang="en-US" i="1">
                              <a:latin typeface="Cambria Math"/>
                              <a:ea typeface="Cambria Math"/>
                            </a:rPr>
                            <m:t>𝐿</m:t>
                          </m:r>
                        </m:e>
                      </m:d>
                      <m:r>
                        <a:rPr lang="en-US" i="1">
                          <a:latin typeface="Cambria Math"/>
                        </a:rPr>
                        <m:t>−</m:t>
                      </m:r>
                      <m:d>
                        <m:dPr>
                          <m:ctrlPr>
                            <a:rPr lang="en-US" i="1">
                              <a:latin typeface="Cambria Math" panose="02040503050406030204" pitchFamily="18" charset="0"/>
                            </a:rPr>
                          </m:ctrlPr>
                        </m:dPr>
                        <m:e>
                          <m:r>
                            <a:rPr lang="en-US" i="1">
                              <a:latin typeface="Cambria Math"/>
                            </a:rPr>
                            <m:t>𝐷</m:t>
                          </m:r>
                          <m:r>
                            <a:rPr lang="en-US" b="0" i="1" smtClean="0">
                              <a:latin typeface="Cambria Math"/>
                              <a:ea typeface="Cambria Math"/>
                            </a:rPr>
                            <m:t>−</m:t>
                          </m:r>
                          <m:r>
                            <a:rPr lang="en-US" i="1">
                              <a:latin typeface="Cambria Math"/>
                              <a:ea typeface="Cambria Math"/>
                            </a:rPr>
                            <m:t>∆</m:t>
                          </m:r>
                          <m:r>
                            <a:rPr lang="en-US" i="1">
                              <a:latin typeface="Cambria Math"/>
                              <a:ea typeface="Cambria Math"/>
                            </a:rPr>
                            <m:t>𝐷</m:t>
                          </m:r>
                        </m:e>
                      </m:d>
                      <m:r>
                        <a:rPr lang="en-US" i="1">
                          <a:latin typeface="Cambria Math"/>
                        </a:rPr>
                        <m:t>=</m:t>
                      </m:r>
                      <m:d>
                        <m:dPr>
                          <m:ctrlPr>
                            <a:rPr lang="en-US" i="1">
                              <a:latin typeface="Cambria Math" panose="02040503050406030204" pitchFamily="18" charset="0"/>
                            </a:rPr>
                          </m:ctrlPr>
                        </m:dPr>
                        <m:e>
                          <m:r>
                            <a:rPr lang="en-US" i="1">
                              <a:latin typeface="Cambria Math"/>
                            </a:rPr>
                            <m:t>𝐿</m:t>
                          </m:r>
                          <m:r>
                            <a:rPr lang="en-US" i="1">
                              <a:latin typeface="Cambria Math"/>
                            </a:rPr>
                            <m:t>−</m:t>
                          </m:r>
                          <m:r>
                            <a:rPr lang="en-US" i="1">
                              <a:latin typeface="Cambria Math"/>
                            </a:rPr>
                            <m:t>𝐷</m:t>
                          </m:r>
                        </m:e>
                      </m:d>
                      <m:r>
                        <a:rPr lang="en-US" b="0" i="1" smtClean="0">
                          <a:latin typeface="Cambria Math"/>
                        </a:rPr>
                        <m:t>−</m:t>
                      </m:r>
                      <m:d>
                        <m:dPr>
                          <m:ctrlPr>
                            <a:rPr lang="en-US" i="1">
                              <a:latin typeface="Cambria Math" panose="02040503050406030204" pitchFamily="18" charset="0"/>
                            </a:rPr>
                          </m:ctrlPr>
                        </m:dPr>
                        <m:e>
                          <m:r>
                            <a:rPr lang="en-US" i="1">
                              <a:latin typeface="Cambria Math"/>
                              <a:ea typeface="Cambria Math"/>
                            </a:rPr>
                            <m:t>∆</m:t>
                          </m:r>
                          <m:r>
                            <a:rPr lang="en-US" i="1">
                              <a:latin typeface="Cambria Math"/>
                              <a:ea typeface="Cambria Math"/>
                            </a:rPr>
                            <m:t>𝐿</m:t>
                          </m:r>
                          <m:r>
                            <a:rPr lang="en-US" i="1">
                              <a:latin typeface="Cambria Math"/>
                              <a:ea typeface="Cambria Math"/>
                            </a:rPr>
                            <m:t>−∆</m:t>
                          </m:r>
                          <m:r>
                            <a:rPr lang="en-US" i="1">
                              <a:latin typeface="Cambria Math"/>
                              <a:ea typeface="Cambria Math"/>
                            </a:rPr>
                            <m:t>𝐷</m:t>
                          </m:r>
                        </m:e>
                      </m:d>
                    </m:oMath>
                  </m:oMathPara>
                </a14:m>
                <a:endParaRPr lang="en-US" dirty="0"/>
              </a:p>
              <a:p>
                <a:r>
                  <a:rPr lang="en-US" dirty="0" smtClean="0"/>
                  <a:t>The remaining length, then, lies in the range defined by (L-D) ± (</a:t>
                </a:r>
                <a:r>
                  <a:rPr lang="el-GR" dirty="0" smtClean="0"/>
                  <a:t>Δ</a:t>
                </a:r>
                <a:r>
                  <a:rPr lang="en-US" dirty="0" smtClean="0"/>
                  <a:t>L+</a:t>
                </a:r>
                <a:r>
                  <a:rPr lang="el-GR" dirty="0" smtClean="0"/>
                  <a:t>Δ</a:t>
                </a:r>
                <a:r>
                  <a:rPr lang="en-US" dirty="0" smtClean="0"/>
                  <a:t>D).</a:t>
                </a:r>
              </a:p>
              <a:p>
                <a:r>
                  <a:rPr lang="en-US" dirty="0" smtClean="0"/>
                  <a:t>The same holds for addition, so errors add over addition and subtraction.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7334" y="3018622"/>
                <a:ext cx="8596668" cy="3022740"/>
              </a:xfrm>
              <a:blipFill rotWithShape="0">
                <a:blip r:embed="rId2"/>
                <a:stretch>
                  <a:fillRect l="-142" t="-1210"/>
                </a:stretch>
              </a:blipFill>
            </p:spPr>
            <p:txBody>
              <a:bodyPr/>
              <a:lstStyle/>
              <a:p>
                <a:r>
                  <a:rPr lang="en-US">
                    <a:noFill/>
                  </a:rPr>
                  <a:t> </a:t>
                </a:r>
              </a:p>
            </p:txBody>
          </p:sp>
        </mc:Fallback>
      </mc:AlternateContent>
      <p:sp>
        <p:nvSpPr>
          <p:cNvPr id="4" name="Footer Placeholder 3"/>
          <p:cNvSpPr>
            <a:spLocks noGrp="1"/>
          </p:cNvSpPr>
          <p:nvPr>
            <p:ph type="ftr" sz="quarter" idx="3"/>
          </p:nvPr>
        </p:nvSpPr>
        <p:spPr/>
        <p:txBody>
          <a:bodyPr/>
          <a:lstStyle/>
          <a:p>
            <a:r>
              <a:rPr lang="en-US" smtClean="0"/>
              <a:t>MS&amp;T Physics 1135, Lab O1: Measurement, Error, Capstone</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8</a:t>
            </a:fld>
            <a:r>
              <a:rPr lang="en-US" dirty="0" smtClean="0"/>
              <a:t>/9</a:t>
            </a:r>
            <a:endParaRPr lang="en-US" dirty="0"/>
          </a:p>
        </p:txBody>
      </p:sp>
      <p:grpSp>
        <p:nvGrpSpPr>
          <p:cNvPr id="50" name="Group 49"/>
          <p:cNvGrpSpPr/>
          <p:nvPr/>
        </p:nvGrpSpPr>
        <p:grpSpPr>
          <a:xfrm>
            <a:off x="627956" y="1553357"/>
            <a:ext cx="8510527" cy="1370809"/>
            <a:chOff x="627956" y="1553357"/>
            <a:chExt cx="8510527" cy="1370809"/>
          </a:xfrm>
        </p:grpSpPr>
        <p:sp>
          <p:nvSpPr>
            <p:cNvPr id="6" name="Rectangle 5"/>
            <p:cNvSpPr/>
            <p:nvPr/>
          </p:nvSpPr>
          <p:spPr>
            <a:xfrm>
              <a:off x="627956" y="1971997"/>
              <a:ext cx="7370284" cy="275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998240" y="1970159"/>
              <a:ext cx="304800" cy="275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flipH="1">
              <a:off x="8303039" y="1968321"/>
              <a:ext cx="286437" cy="275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36098" y="2256597"/>
              <a:ext cx="1258677" cy="275422"/>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37265" y="2257641"/>
              <a:ext cx="298833" cy="27542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8580294" y="1575389"/>
              <a:ext cx="0" cy="34886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310384" y="1575389"/>
              <a:ext cx="0" cy="34886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27956" y="1553357"/>
              <a:ext cx="0" cy="34886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737265" y="2563232"/>
              <a:ext cx="0" cy="348864"/>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287430" y="2565068"/>
              <a:ext cx="0" cy="348864"/>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438432" y="2554834"/>
              <a:ext cx="0" cy="348864"/>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665436" y="2735824"/>
              <a:ext cx="629339" cy="3"/>
            </a:xfrm>
            <a:prstGeom prst="straightConnector1">
              <a:avLst/>
            </a:prstGeom>
            <a:ln w="254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294775" y="1752573"/>
              <a:ext cx="294701"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52505" y="1566994"/>
              <a:ext cx="318572" cy="369332"/>
            </a:xfrm>
            <a:prstGeom prst="rect">
              <a:avLst/>
            </a:prstGeom>
            <a:noFill/>
          </p:spPr>
          <p:txBody>
            <a:bodyPr wrap="square" rtlCol="0">
              <a:spAutoFit/>
            </a:bodyPr>
            <a:lstStyle/>
            <a:p>
              <a:r>
                <a:rPr lang="en-US" b="1" dirty="0" smtClean="0">
                  <a:solidFill>
                    <a:schemeClr val="accent1"/>
                  </a:solidFill>
                </a:rPr>
                <a:t>L</a:t>
              </a:r>
              <a:endParaRPr lang="en-US" b="1" dirty="0">
                <a:solidFill>
                  <a:schemeClr val="accent1"/>
                </a:solidFill>
              </a:endParaRPr>
            </a:p>
          </p:txBody>
        </p:sp>
        <p:sp>
          <p:nvSpPr>
            <p:cNvPr id="25" name="TextBox 24"/>
            <p:cNvSpPr txBox="1"/>
            <p:nvPr/>
          </p:nvSpPr>
          <p:spPr>
            <a:xfrm>
              <a:off x="8580294" y="1584819"/>
              <a:ext cx="558189" cy="369332"/>
            </a:xfrm>
            <a:prstGeom prst="rect">
              <a:avLst/>
            </a:prstGeom>
            <a:noFill/>
          </p:spPr>
          <p:txBody>
            <a:bodyPr wrap="square" rtlCol="0">
              <a:spAutoFit/>
            </a:bodyPr>
            <a:lstStyle/>
            <a:p>
              <a:r>
                <a:rPr lang="el-GR" b="1" dirty="0" smtClean="0">
                  <a:solidFill>
                    <a:schemeClr val="accent1"/>
                  </a:solidFill>
                </a:rPr>
                <a:t>Δ</a:t>
              </a:r>
              <a:r>
                <a:rPr lang="en-US" b="1" dirty="0" smtClean="0">
                  <a:solidFill>
                    <a:schemeClr val="accent1"/>
                  </a:solidFill>
                </a:rPr>
                <a:t>L</a:t>
              </a:r>
              <a:endParaRPr lang="en-US" b="1" dirty="0">
                <a:solidFill>
                  <a:schemeClr val="accent1"/>
                </a:solidFill>
              </a:endParaRPr>
            </a:p>
          </p:txBody>
        </p:sp>
        <p:sp>
          <p:nvSpPr>
            <p:cNvPr id="26" name="TextBox 25"/>
            <p:cNvSpPr txBox="1"/>
            <p:nvPr/>
          </p:nvSpPr>
          <p:spPr>
            <a:xfrm>
              <a:off x="6033563" y="2554834"/>
              <a:ext cx="558189" cy="369332"/>
            </a:xfrm>
            <a:prstGeom prst="rect">
              <a:avLst/>
            </a:prstGeom>
            <a:noFill/>
          </p:spPr>
          <p:txBody>
            <a:bodyPr wrap="square" rtlCol="0">
              <a:spAutoFit/>
            </a:bodyPr>
            <a:lstStyle/>
            <a:p>
              <a:r>
                <a:rPr lang="el-GR" b="1" dirty="0" smtClean="0">
                  <a:solidFill>
                    <a:schemeClr val="accent5"/>
                  </a:solidFill>
                </a:rPr>
                <a:t>Δ</a:t>
              </a:r>
              <a:r>
                <a:rPr lang="en-US" b="1" dirty="0" smtClean="0">
                  <a:solidFill>
                    <a:schemeClr val="accent5"/>
                  </a:solidFill>
                </a:rPr>
                <a:t>D</a:t>
              </a:r>
              <a:endParaRPr lang="en-US" b="1" dirty="0">
                <a:solidFill>
                  <a:schemeClr val="accent5"/>
                </a:solidFill>
              </a:endParaRPr>
            </a:p>
          </p:txBody>
        </p:sp>
        <p:sp>
          <p:nvSpPr>
            <p:cNvPr id="27" name="TextBox 26"/>
            <p:cNvSpPr txBox="1"/>
            <p:nvPr/>
          </p:nvSpPr>
          <p:spPr>
            <a:xfrm>
              <a:off x="7365683" y="2548265"/>
              <a:ext cx="318572" cy="369332"/>
            </a:xfrm>
            <a:prstGeom prst="rect">
              <a:avLst/>
            </a:prstGeom>
            <a:noFill/>
          </p:spPr>
          <p:txBody>
            <a:bodyPr wrap="square" rtlCol="0">
              <a:spAutoFit/>
            </a:bodyPr>
            <a:lstStyle/>
            <a:p>
              <a:r>
                <a:rPr lang="en-US" b="1" dirty="0" smtClean="0">
                  <a:solidFill>
                    <a:schemeClr val="accent5"/>
                  </a:solidFill>
                </a:rPr>
                <a:t>D</a:t>
              </a:r>
              <a:endParaRPr lang="en-US" b="1" dirty="0">
                <a:solidFill>
                  <a:schemeClr val="accent5"/>
                </a:solidFill>
              </a:endParaRPr>
            </a:p>
          </p:txBody>
        </p:sp>
        <p:cxnSp>
          <p:nvCxnSpPr>
            <p:cNvPr id="29" name="Straight Arrow Connector 28"/>
            <p:cNvCxnSpPr/>
            <p:nvPr/>
          </p:nvCxnSpPr>
          <p:spPr>
            <a:xfrm>
              <a:off x="6448531" y="2735824"/>
              <a:ext cx="288734" cy="0"/>
            </a:xfrm>
            <a:prstGeom prst="straightConnector1">
              <a:avLst/>
            </a:prstGeom>
            <a:ln w="254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4" idx="1"/>
            </p:cNvCxnSpPr>
            <p:nvPr/>
          </p:nvCxnSpPr>
          <p:spPr>
            <a:xfrm flipH="1" flipV="1">
              <a:off x="627956" y="1749821"/>
              <a:ext cx="3624549" cy="1839"/>
            </a:xfrm>
            <a:prstGeom prst="straightConnector1">
              <a:avLst/>
            </a:prstGeom>
            <a:ln w="254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4" idx="3"/>
            </p:cNvCxnSpPr>
            <p:nvPr/>
          </p:nvCxnSpPr>
          <p:spPr>
            <a:xfrm flipH="1">
              <a:off x="4571077" y="1751660"/>
              <a:ext cx="3739307" cy="0"/>
            </a:xfrm>
            <a:prstGeom prst="straightConnector1">
              <a:avLst/>
            </a:prstGeom>
            <a:ln w="25400">
              <a:headEnd type="triangle"/>
              <a:tailEnd type="non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438432" y="2256597"/>
              <a:ext cx="298833" cy="27542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p:cNvCxnSpPr>
              <a:stCxn id="27" idx="1"/>
            </p:cNvCxnSpPr>
            <p:nvPr/>
          </p:nvCxnSpPr>
          <p:spPr>
            <a:xfrm flipH="1">
              <a:off x="6737265" y="2732931"/>
              <a:ext cx="628418" cy="0"/>
            </a:xfrm>
            <a:prstGeom prst="straightConnector1">
              <a:avLst/>
            </a:prstGeom>
            <a:ln w="25400">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1275168" y="4098274"/>
            <a:ext cx="2128101" cy="369332"/>
          </a:xfrm>
          <a:prstGeom prst="rect">
            <a:avLst/>
          </a:prstGeom>
          <a:noFill/>
        </p:spPr>
        <p:txBody>
          <a:bodyPr wrap="square" rtlCol="0">
            <a:spAutoFit/>
          </a:bodyPr>
          <a:lstStyle/>
          <a:p>
            <a:r>
              <a:rPr lang="en-US" dirty="0" smtClean="0">
                <a:solidFill>
                  <a:schemeClr val="accent2"/>
                </a:solidFill>
              </a:rPr>
              <a:t>Longest</a:t>
            </a:r>
            <a:endParaRPr lang="en-US" dirty="0">
              <a:solidFill>
                <a:schemeClr val="accent2"/>
              </a:solidFill>
            </a:endParaRPr>
          </a:p>
        </p:txBody>
      </p:sp>
      <p:sp>
        <p:nvSpPr>
          <p:cNvPr id="53" name="TextBox 52"/>
          <p:cNvSpPr txBox="1"/>
          <p:nvPr/>
        </p:nvSpPr>
        <p:spPr>
          <a:xfrm>
            <a:off x="7606653" y="4382093"/>
            <a:ext cx="2128101" cy="369332"/>
          </a:xfrm>
          <a:prstGeom prst="rect">
            <a:avLst/>
          </a:prstGeom>
          <a:noFill/>
        </p:spPr>
        <p:txBody>
          <a:bodyPr wrap="square" rtlCol="0">
            <a:spAutoFit/>
          </a:bodyPr>
          <a:lstStyle/>
          <a:p>
            <a:r>
              <a:rPr lang="en-US" dirty="0" smtClean="0">
                <a:solidFill>
                  <a:schemeClr val="accent2"/>
                </a:solidFill>
              </a:rPr>
              <a:t>Shortest</a:t>
            </a:r>
            <a:endParaRPr lang="en-US" dirty="0">
              <a:solidFill>
                <a:schemeClr val="accent2"/>
              </a:solidFill>
            </a:endParaRPr>
          </a:p>
        </p:txBody>
      </p:sp>
      <p:cxnSp>
        <p:nvCxnSpPr>
          <p:cNvPr id="55" name="Straight Arrow Connector 54"/>
          <p:cNvCxnSpPr/>
          <p:nvPr/>
        </p:nvCxnSpPr>
        <p:spPr>
          <a:xfrm>
            <a:off x="2251082" y="4293957"/>
            <a:ext cx="481101"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1"/>
          </p:cNvCxnSpPr>
          <p:nvPr/>
        </p:nvCxnSpPr>
        <p:spPr>
          <a:xfrm flipH="1">
            <a:off x="7261018" y="4566759"/>
            <a:ext cx="34563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773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621137" y="2894070"/>
            <a:ext cx="616945" cy="1266940"/>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Part II: Measurements and Errors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77334" y="2160589"/>
                <a:ext cx="8596668" cy="4087811"/>
              </a:xfrm>
            </p:spPr>
            <p:txBody>
              <a:bodyPr>
                <a:normAutofit lnSpcReduction="10000"/>
              </a:bodyPr>
              <a:lstStyle/>
              <a:p>
                <a:r>
                  <a:rPr lang="en-US" dirty="0" smtClean="0">
                    <a:solidFill>
                      <a:schemeClr val="tx2"/>
                    </a:solidFill>
                  </a:rPr>
                  <a:t>This process can be applied to multiplication and division as well.</a:t>
                </a:r>
              </a:p>
              <a:p>
                <a:r>
                  <a:rPr lang="en-US" dirty="0" smtClean="0">
                    <a:solidFill>
                      <a:schemeClr val="tx2"/>
                    </a:solidFill>
                  </a:rPr>
                  <a:t>Four possibilities exist for the area of a rectangle of sides a </a:t>
                </a:r>
                <a:r>
                  <a:rPr lang="en-US" dirty="0">
                    <a:solidFill>
                      <a:schemeClr val="tx2"/>
                    </a:solidFill>
                  </a:rPr>
                  <a:t>± </a:t>
                </a:r>
                <a:r>
                  <a:rPr lang="el-GR" dirty="0" smtClean="0">
                    <a:solidFill>
                      <a:schemeClr val="tx2"/>
                    </a:solidFill>
                  </a:rPr>
                  <a:t>Δ</a:t>
                </a:r>
                <a:r>
                  <a:rPr lang="en-US" dirty="0" smtClean="0">
                    <a:solidFill>
                      <a:schemeClr val="tx2"/>
                    </a:solidFill>
                  </a:rPr>
                  <a:t>a and b </a:t>
                </a:r>
                <a:r>
                  <a:rPr lang="en-US" dirty="0">
                    <a:solidFill>
                      <a:schemeClr val="tx2"/>
                    </a:solidFill>
                  </a:rPr>
                  <a:t>± </a:t>
                </a:r>
                <a:r>
                  <a:rPr lang="el-GR" dirty="0" smtClean="0">
                    <a:solidFill>
                      <a:schemeClr val="tx2"/>
                    </a:solidFill>
                  </a:rPr>
                  <a:t>Δ</a:t>
                </a:r>
                <a:r>
                  <a:rPr lang="en-US" dirty="0" smtClean="0">
                    <a:solidFill>
                      <a:schemeClr val="tx2"/>
                    </a:solidFill>
                  </a:rPr>
                  <a:t>b:</a:t>
                </a:r>
              </a:p>
              <a:p>
                <a:pPr marL="0" indent="0">
                  <a:buNone/>
                </a:pPr>
                <a:r>
                  <a:rPr lang="en-US" sz="100" i="1" dirty="0" smtClean="0">
                    <a:solidFill>
                      <a:schemeClr val="tx2"/>
                    </a:solidFill>
                    <a:latin typeface="Cambria Math"/>
                  </a:rPr>
                  <a:t>	</a:t>
                </a:r>
                <a:endParaRPr lang="en-US" sz="100" i="1" dirty="0">
                  <a:solidFill>
                    <a:schemeClr val="tx2"/>
                  </a:solidFill>
                  <a:latin typeface="Cambria Math"/>
                </a:endParaRPr>
              </a:p>
              <a:p>
                <a:pPr marL="0" indent="0">
                  <a:buNone/>
                </a:pPr>
                <a14:m>
                  <m:oMathPara xmlns:m="http://schemas.openxmlformats.org/officeDocument/2006/math">
                    <m:oMathParaPr>
                      <m:jc m:val="centerGroup"/>
                    </m:oMathParaPr>
                    <m:oMath xmlns:m="http://schemas.openxmlformats.org/officeDocument/2006/math">
                      <m:d>
                        <m:dPr>
                          <m:ctrlPr>
                            <a:rPr lang="en-US" i="1">
                              <a:solidFill>
                                <a:schemeClr val="tx2"/>
                              </a:solidFill>
                              <a:latin typeface="Cambria Math" panose="02040503050406030204" pitchFamily="18" charset="0"/>
                            </a:rPr>
                          </m:ctrlPr>
                        </m:dPr>
                        <m:e>
                          <m:r>
                            <a:rPr lang="en-US" i="1">
                              <a:solidFill>
                                <a:schemeClr val="tx2"/>
                              </a:solidFill>
                              <a:latin typeface="Cambria Math"/>
                            </a:rPr>
                            <m:t>𝑎</m:t>
                          </m:r>
                          <m:r>
                            <a:rPr lang="en-US" i="1">
                              <a:solidFill>
                                <a:schemeClr val="tx2"/>
                              </a:solidFill>
                              <a:latin typeface="Cambria Math"/>
                            </a:rPr>
                            <m:t>+∆</m:t>
                          </m:r>
                          <m:r>
                            <a:rPr lang="en-US" i="1">
                              <a:solidFill>
                                <a:schemeClr val="tx2"/>
                              </a:solidFill>
                              <a:latin typeface="Cambria Math"/>
                              <a:ea typeface="Cambria Math"/>
                            </a:rPr>
                            <m:t>𝑎</m:t>
                          </m:r>
                        </m:e>
                      </m:d>
                      <m:d>
                        <m:dPr>
                          <m:ctrlPr>
                            <a:rPr lang="en-US" i="1">
                              <a:solidFill>
                                <a:schemeClr val="tx2"/>
                              </a:solidFill>
                              <a:latin typeface="Cambria Math" panose="02040503050406030204" pitchFamily="18" charset="0"/>
                            </a:rPr>
                          </m:ctrlPr>
                        </m:dPr>
                        <m:e>
                          <m:r>
                            <a:rPr lang="en-US" i="1">
                              <a:solidFill>
                                <a:schemeClr val="tx2"/>
                              </a:solidFill>
                              <a:latin typeface="Cambria Math"/>
                            </a:rPr>
                            <m:t>𝑏</m:t>
                          </m:r>
                          <m:r>
                            <a:rPr lang="en-US" i="1">
                              <a:solidFill>
                                <a:schemeClr val="tx2"/>
                              </a:solidFill>
                              <a:latin typeface="Cambria Math"/>
                            </a:rPr>
                            <m:t>+∆</m:t>
                          </m:r>
                          <m:r>
                            <a:rPr lang="en-US" i="1">
                              <a:solidFill>
                                <a:schemeClr val="tx2"/>
                              </a:solidFill>
                              <a:latin typeface="Cambria Math"/>
                              <a:ea typeface="Cambria Math"/>
                            </a:rPr>
                            <m:t>𝑏</m:t>
                          </m:r>
                        </m:e>
                      </m:d>
                      <m:r>
                        <a:rPr lang="en-US" i="1">
                          <a:solidFill>
                            <a:schemeClr val="tx2"/>
                          </a:solidFill>
                          <a:latin typeface="Cambria Math"/>
                        </a:rPr>
                        <m:t>=</m:t>
                      </m:r>
                      <m:r>
                        <a:rPr lang="en-US" i="1">
                          <a:solidFill>
                            <a:schemeClr val="tx2"/>
                          </a:solidFill>
                          <a:latin typeface="Cambria Math"/>
                        </a:rPr>
                        <m:t>𝑎𝑏</m:t>
                      </m:r>
                      <m:r>
                        <a:rPr lang="en-US" i="1">
                          <a:solidFill>
                            <a:schemeClr val="tx2"/>
                          </a:solidFill>
                          <a:latin typeface="Cambria Math"/>
                        </a:rPr>
                        <m:t>+</m:t>
                      </m:r>
                      <m:r>
                        <a:rPr lang="en-US" i="1">
                          <a:solidFill>
                            <a:schemeClr val="tx2"/>
                          </a:solidFill>
                          <a:latin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𝑏</m:t>
                      </m:r>
                      <m:r>
                        <a:rPr lang="en-US" i="1">
                          <a:solidFill>
                            <a:schemeClr val="tx2"/>
                          </a:solidFill>
                          <a:latin typeface="Cambria Math"/>
                          <a:ea typeface="Cambria Math"/>
                        </a:rPr>
                        <m:t>+</m:t>
                      </m:r>
                      <m:r>
                        <a:rPr lang="en-US" i="1">
                          <a:solidFill>
                            <a:schemeClr val="tx2"/>
                          </a:solidFill>
                          <a:latin typeface="Cambria Math"/>
                          <a:ea typeface="Cambria Math"/>
                        </a:rPr>
                        <m:t>𝑏</m:t>
                      </m:r>
                      <m:r>
                        <a:rPr lang="en-US" i="1">
                          <a:solidFill>
                            <a:schemeClr val="tx2"/>
                          </a:solidFill>
                          <a:latin typeface="Cambria Math"/>
                          <a:ea typeface="Cambria Math"/>
                        </a:rPr>
                        <m:t>∆</m:t>
                      </m:r>
                      <m:r>
                        <a:rPr lang="en-US" i="1">
                          <a:solidFill>
                            <a:schemeClr val="tx2"/>
                          </a:solidFill>
                          <a:latin typeface="Cambria Math"/>
                          <a:ea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𝑏</m:t>
                      </m:r>
                    </m:oMath>
                  </m:oMathPara>
                </a14:m>
                <a:endParaRPr lang="en-US" dirty="0">
                  <a:solidFill>
                    <a:schemeClr val="tx2"/>
                  </a:solidFill>
                </a:endParaRPr>
              </a:p>
              <a:p>
                <a:pPr marL="0" indent="0">
                  <a:buNone/>
                </a:pPr>
                <a14:m>
                  <m:oMathPara xmlns:m="http://schemas.openxmlformats.org/officeDocument/2006/math">
                    <m:oMathParaPr>
                      <m:jc m:val="centerGroup"/>
                    </m:oMathParaPr>
                    <m:oMath xmlns:m="http://schemas.openxmlformats.org/officeDocument/2006/math">
                      <m:d>
                        <m:dPr>
                          <m:ctrlPr>
                            <a:rPr lang="en-US" i="1">
                              <a:solidFill>
                                <a:schemeClr val="tx2"/>
                              </a:solidFill>
                              <a:latin typeface="Cambria Math" panose="02040503050406030204" pitchFamily="18" charset="0"/>
                            </a:rPr>
                          </m:ctrlPr>
                        </m:dPr>
                        <m:e>
                          <m:r>
                            <a:rPr lang="en-US" i="1">
                              <a:solidFill>
                                <a:schemeClr val="tx2"/>
                              </a:solidFill>
                              <a:latin typeface="Cambria Math"/>
                            </a:rPr>
                            <m:t>𝑎</m:t>
                          </m:r>
                          <m:r>
                            <a:rPr lang="en-US" i="1">
                              <a:solidFill>
                                <a:schemeClr val="tx2"/>
                              </a:solidFill>
                              <a:latin typeface="Cambria Math"/>
                            </a:rPr>
                            <m:t>+∆</m:t>
                          </m:r>
                          <m:r>
                            <a:rPr lang="en-US" i="1">
                              <a:solidFill>
                                <a:schemeClr val="tx2"/>
                              </a:solidFill>
                              <a:latin typeface="Cambria Math"/>
                              <a:ea typeface="Cambria Math"/>
                            </a:rPr>
                            <m:t>𝑎</m:t>
                          </m:r>
                        </m:e>
                      </m:d>
                      <m:d>
                        <m:dPr>
                          <m:ctrlPr>
                            <a:rPr lang="en-US" i="1">
                              <a:solidFill>
                                <a:schemeClr val="tx2"/>
                              </a:solidFill>
                              <a:latin typeface="Cambria Math" panose="02040503050406030204" pitchFamily="18" charset="0"/>
                            </a:rPr>
                          </m:ctrlPr>
                        </m:dPr>
                        <m:e>
                          <m:r>
                            <a:rPr lang="en-US" i="1">
                              <a:solidFill>
                                <a:schemeClr val="tx2"/>
                              </a:solidFill>
                              <a:latin typeface="Cambria Math"/>
                            </a:rPr>
                            <m:t>𝑏</m:t>
                          </m:r>
                          <m:r>
                            <a:rPr lang="en-US" i="1">
                              <a:solidFill>
                                <a:schemeClr val="tx2"/>
                              </a:solidFill>
                              <a:latin typeface="Cambria Math"/>
                            </a:rPr>
                            <m:t>−∆</m:t>
                          </m:r>
                          <m:r>
                            <a:rPr lang="en-US" i="1">
                              <a:solidFill>
                                <a:schemeClr val="tx2"/>
                              </a:solidFill>
                              <a:latin typeface="Cambria Math"/>
                              <a:ea typeface="Cambria Math"/>
                            </a:rPr>
                            <m:t>𝑏</m:t>
                          </m:r>
                        </m:e>
                      </m:d>
                      <m:r>
                        <a:rPr lang="en-US" i="1">
                          <a:solidFill>
                            <a:schemeClr val="tx2"/>
                          </a:solidFill>
                          <a:latin typeface="Cambria Math"/>
                        </a:rPr>
                        <m:t>=</m:t>
                      </m:r>
                      <m:r>
                        <a:rPr lang="en-US" i="1">
                          <a:solidFill>
                            <a:schemeClr val="tx2"/>
                          </a:solidFill>
                          <a:latin typeface="Cambria Math"/>
                        </a:rPr>
                        <m:t>𝑎𝑏</m:t>
                      </m:r>
                      <m:r>
                        <a:rPr lang="en-US" i="1">
                          <a:solidFill>
                            <a:schemeClr val="tx2"/>
                          </a:solidFill>
                          <a:latin typeface="Cambria Math"/>
                        </a:rPr>
                        <m:t>−</m:t>
                      </m:r>
                      <m:r>
                        <a:rPr lang="en-US" i="1">
                          <a:solidFill>
                            <a:schemeClr val="tx2"/>
                          </a:solidFill>
                          <a:latin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𝑏</m:t>
                      </m:r>
                      <m:r>
                        <a:rPr lang="en-US" i="1">
                          <a:solidFill>
                            <a:schemeClr val="tx2"/>
                          </a:solidFill>
                          <a:latin typeface="Cambria Math"/>
                          <a:ea typeface="Cambria Math"/>
                        </a:rPr>
                        <m:t>+</m:t>
                      </m:r>
                      <m:r>
                        <a:rPr lang="en-US" i="1">
                          <a:solidFill>
                            <a:schemeClr val="tx2"/>
                          </a:solidFill>
                          <a:latin typeface="Cambria Math"/>
                          <a:ea typeface="Cambria Math"/>
                        </a:rPr>
                        <m:t>𝑏</m:t>
                      </m:r>
                      <m:r>
                        <a:rPr lang="en-US" i="1">
                          <a:solidFill>
                            <a:schemeClr val="tx2"/>
                          </a:solidFill>
                          <a:latin typeface="Cambria Math"/>
                          <a:ea typeface="Cambria Math"/>
                        </a:rPr>
                        <m:t>∆</m:t>
                      </m:r>
                      <m:r>
                        <a:rPr lang="en-US" i="1">
                          <a:solidFill>
                            <a:schemeClr val="tx2"/>
                          </a:solidFill>
                          <a:latin typeface="Cambria Math"/>
                          <a:ea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𝑏</m:t>
                      </m:r>
                    </m:oMath>
                  </m:oMathPara>
                </a14:m>
                <a:endParaRPr lang="en-US" dirty="0">
                  <a:solidFill>
                    <a:schemeClr val="tx2"/>
                  </a:solidFill>
                </a:endParaRPr>
              </a:p>
              <a:p>
                <a:pPr marL="0" indent="0">
                  <a:buNone/>
                </a:pPr>
                <a14:m>
                  <m:oMathPara xmlns:m="http://schemas.openxmlformats.org/officeDocument/2006/math">
                    <m:oMathParaPr>
                      <m:jc m:val="centerGroup"/>
                    </m:oMathParaPr>
                    <m:oMath xmlns:m="http://schemas.openxmlformats.org/officeDocument/2006/math">
                      <m:d>
                        <m:dPr>
                          <m:ctrlPr>
                            <a:rPr lang="en-US" i="1">
                              <a:solidFill>
                                <a:schemeClr val="tx2"/>
                              </a:solidFill>
                              <a:latin typeface="Cambria Math" panose="02040503050406030204" pitchFamily="18" charset="0"/>
                            </a:rPr>
                          </m:ctrlPr>
                        </m:dPr>
                        <m:e>
                          <m:r>
                            <a:rPr lang="en-US" i="1">
                              <a:solidFill>
                                <a:schemeClr val="tx2"/>
                              </a:solidFill>
                              <a:latin typeface="Cambria Math"/>
                            </a:rPr>
                            <m:t>𝑎</m:t>
                          </m:r>
                          <m:r>
                            <a:rPr lang="en-US" i="1">
                              <a:solidFill>
                                <a:schemeClr val="tx2"/>
                              </a:solidFill>
                              <a:latin typeface="Cambria Math"/>
                            </a:rPr>
                            <m:t>−∆</m:t>
                          </m:r>
                          <m:r>
                            <a:rPr lang="en-US" i="1">
                              <a:solidFill>
                                <a:schemeClr val="tx2"/>
                              </a:solidFill>
                              <a:latin typeface="Cambria Math"/>
                              <a:ea typeface="Cambria Math"/>
                            </a:rPr>
                            <m:t>𝑎</m:t>
                          </m:r>
                        </m:e>
                      </m:d>
                      <m:d>
                        <m:dPr>
                          <m:ctrlPr>
                            <a:rPr lang="en-US" i="1">
                              <a:solidFill>
                                <a:schemeClr val="tx2"/>
                              </a:solidFill>
                              <a:latin typeface="Cambria Math" panose="02040503050406030204" pitchFamily="18" charset="0"/>
                            </a:rPr>
                          </m:ctrlPr>
                        </m:dPr>
                        <m:e>
                          <m:r>
                            <a:rPr lang="en-US" i="1">
                              <a:solidFill>
                                <a:schemeClr val="tx2"/>
                              </a:solidFill>
                              <a:latin typeface="Cambria Math"/>
                            </a:rPr>
                            <m:t>𝑏</m:t>
                          </m:r>
                          <m:r>
                            <a:rPr lang="en-US" i="1">
                              <a:solidFill>
                                <a:schemeClr val="tx2"/>
                              </a:solidFill>
                              <a:latin typeface="Cambria Math"/>
                            </a:rPr>
                            <m:t>+∆</m:t>
                          </m:r>
                          <m:r>
                            <a:rPr lang="en-US" i="1">
                              <a:solidFill>
                                <a:schemeClr val="tx2"/>
                              </a:solidFill>
                              <a:latin typeface="Cambria Math"/>
                              <a:ea typeface="Cambria Math"/>
                            </a:rPr>
                            <m:t>𝑏</m:t>
                          </m:r>
                        </m:e>
                      </m:d>
                      <m:r>
                        <a:rPr lang="en-US" i="1">
                          <a:solidFill>
                            <a:schemeClr val="tx2"/>
                          </a:solidFill>
                          <a:latin typeface="Cambria Math"/>
                        </a:rPr>
                        <m:t>=</m:t>
                      </m:r>
                      <m:r>
                        <a:rPr lang="en-US" i="1">
                          <a:solidFill>
                            <a:schemeClr val="tx2"/>
                          </a:solidFill>
                          <a:latin typeface="Cambria Math"/>
                        </a:rPr>
                        <m:t>𝑎𝑏</m:t>
                      </m:r>
                      <m:r>
                        <a:rPr lang="en-US" i="1">
                          <a:solidFill>
                            <a:schemeClr val="tx2"/>
                          </a:solidFill>
                          <a:latin typeface="Cambria Math"/>
                        </a:rPr>
                        <m:t>+</m:t>
                      </m:r>
                      <m:r>
                        <a:rPr lang="en-US" i="1">
                          <a:solidFill>
                            <a:schemeClr val="tx2"/>
                          </a:solidFill>
                          <a:latin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𝑏</m:t>
                      </m:r>
                      <m:r>
                        <a:rPr lang="en-US" i="1">
                          <a:solidFill>
                            <a:schemeClr val="tx2"/>
                          </a:solidFill>
                          <a:latin typeface="Cambria Math"/>
                          <a:ea typeface="Cambria Math"/>
                        </a:rPr>
                        <m:t>−</m:t>
                      </m:r>
                      <m:r>
                        <a:rPr lang="en-US" i="1">
                          <a:solidFill>
                            <a:schemeClr val="tx2"/>
                          </a:solidFill>
                          <a:latin typeface="Cambria Math"/>
                          <a:ea typeface="Cambria Math"/>
                        </a:rPr>
                        <m:t>𝑏</m:t>
                      </m:r>
                      <m:r>
                        <a:rPr lang="en-US" i="1">
                          <a:solidFill>
                            <a:schemeClr val="tx2"/>
                          </a:solidFill>
                          <a:latin typeface="Cambria Math"/>
                          <a:ea typeface="Cambria Math"/>
                        </a:rPr>
                        <m:t>∆</m:t>
                      </m:r>
                      <m:r>
                        <a:rPr lang="en-US" i="1">
                          <a:solidFill>
                            <a:schemeClr val="tx2"/>
                          </a:solidFill>
                          <a:latin typeface="Cambria Math"/>
                          <a:ea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𝑏</m:t>
                      </m:r>
                    </m:oMath>
                  </m:oMathPara>
                </a14:m>
                <a:endParaRPr lang="en-US" dirty="0">
                  <a:solidFill>
                    <a:schemeClr val="tx2"/>
                  </a:solidFill>
                </a:endParaRPr>
              </a:p>
              <a:p>
                <a:pPr marL="0" indent="0">
                  <a:buNone/>
                </a:pPr>
                <a14:m>
                  <m:oMathPara xmlns:m="http://schemas.openxmlformats.org/officeDocument/2006/math">
                    <m:oMathParaPr>
                      <m:jc m:val="centerGroup"/>
                    </m:oMathParaPr>
                    <m:oMath xmlns:m="http://schemas.openxmlformats.org/officeDocument/2006/math">
                      <m:d>
                        <m:dPr>
                          <m:ctrlPr>
                            <a:rPr lang="en-US" i="1">
                              <a:solidFill>
                                <a:schemeClr val="tx2"/>
                              </a:solidFill>
                              <a:latin typeface="Cambria Math" panose="02040503050406030204" pitchFamily="18" charset="0"/>
                            </a:rPr>
                          </m:ctrlPr>
                        </m:dPr>
                        <m:e>
                          <m:r>
                            <a:rPr lang="en-US" i="1">
                              <a:solidFill>
                                <a:schemeClr val="tx2"/>
                              </a:solidFill>
                              <a:latin typeface="Cambria Math"/>
                            </a:rPr>
                            <m:t>𝑎</m:t>
                          </m:r>
                          <m:r>
                            <a:rPr lang="en-US" i="1">
                              <a:solidFill>
                                <a:schemeClr val="tx2"/>
                              </a:solidFill>
                              <a:latin typeface="Cambria Math"/>
                            </a:rPr>
                            <m:t>−∆</m:t>
                          </m:r>
                          <m:r>
                            <a:rPr lang="en-US" i="1">
                              <a:solidFill>
                                <a:schemeClr val="tx2"/>
                              </a:solidFill>
                              <a:latin typeface="Cambria Math"/>
                              <a:ea typeface="Cambria Math"/>
                            </a:rPr>
                            <m:t>𝑎</m:t>
                          </m:r>
                        </m:e>
                      </m:d>
                      <m:d>
                        <m:dPr>
                          <m:ctrlPr>
                            <a:rPr lang="en-US" i="1">
                              <a:solidFill>
                                <a:schemeClr val="tx2"/>
                              </a:solidFill>
                              <a:latin typeface="Cambria Math" panose="02040503050406030204" pitchFamily="18" charset="0"/>
                            </a:rPr>
                          </m:ctrlPr>
                        </m:dPr>
                        <m:e>
                          <m:r>
                            <a:rPr lang="en-US" i="1">
                              <a:solidFill>
                                <a:schemeClr val="tx2"/>
                              </a:solidFill>
                              <a:latin typeface="Cambria Math"/>
                            </a:rPr>
                            <m:t>𝑏</m:t>
                          </m:r>
                          <m:r>
                            <a:rPr lang="en-US" i="1">
                              <a:solidFill>
                                <a:schemeClr val="tx2"/>
                              </a:solidFill>
                              <a:latin typeface="Cambria Math"/>
                            </a:rPr>
                            <m:t>−∆</m:t>
                          </m:r>
                          <m:r>
                            <a:rPr lang="en-US" i="1">
                              <a:solidFill>
                                <a:schemeClr val="tx2"/>
                              </a:solidFill>
                              <a:latin typeface="Cambria Math"/>
                              <a:ea typeface="Cambria Math"/>
                            </a:rPr>
                            <m:t>𝑏</m:t>
                          </m:r>
                        </m:e>
                      </m:d>
                      <m:r>
                        <a:rPr lang="en-US" i="1">
                          <a:solidFill>
                            <a:schemeClr val="tx2"/>
                          </a:solidFill>
                          <a:latin typeface="Cambria Math"/>
                        </a:rPr>
                        <m:t>=</m:t>
                      </m:r>
                      <m:r>
                        <a:rPr lang="en-US" i="1">
                          <a:solidFill>
                            <a:schemeClr val="tx2"/>
                          </a:solidFill>
                          <a:latin typeface="Cambria Math"/>
                        </a:rPr>
                        <m:t>𝑎𝑏</m:t>
                      </m:r>
                      <m:r>
                        <a:rPr lang="en-US" i="1">
                          <a:solidFill>
                            <a:schemeClr val="tx2"/>
                          </a:solidFill>
                          <a:latin typeface="Cambria Math"/>
                        </a:rPr>
                        <m:t>−</m:t>
                      </m:r>
                      <m:r>
                        <a:rPr lang="en-US" i="1">
                          <a:solidFill>
                            <a:schemeClr val="tx2"/>
                          </a:solidFill>
                          <a:latin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𝑏</m:t>
                      </m:r>
                      <m:r>
                        <a:rPr lang="en-US" i="1">
                          <a:solidFill>
                            <a:schemeClr val="tx2"/>
                          </a:solidFill>
                          <a:latin typeface="Cambria Math"/>
                          <a:ea typeface="Cambria Math"/>
                        </a:rPr>
                        <m:t>−</m:t>
                      </m:r>
                      <m:r>
                        <a:rPr lang="en-US" i="1">
                          <a:solidFill>
                            <a:schemeClr val="tx2"/>
                          </a:solidFill>
                          <a:latin typeface="Cambria Math"/>
                          <a:ea typeface="Cambria Math"/>
                        </a:rPr>
                        <m:t>𝑏</m:t>
                      </m:r>
                      <m:r>
                        <a:rPr lang="en-US" i="1">
                          <a:solidFill>
                            <a:schemeClr val="tx2"/>
                          </a:solidFill>
                          <a:latin typeface="Cambria Math"/>
                          <a:ea typeface="Cambria Math"/>
                        </a:rPr>
                        <m:t>∆</m:t>
                      </m:r>
                      <m:r>
                        <a:rPr lang="en-US" i="1">
                          <a:solidFill>
                            <a:schemeClr val="tx2"/>
                          </a:solidFill>
                          <a:latin typeface="Cambria Math"/>
                          <a:ea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𝑎</m:t>
                      </m:r>
                      <m:r>
                        <a:rPr lang="en-US" i="1">
                          <a:solidFill>
                            <a:schemeClr val="tx2"/>
                          </a:solidFill>
                          <a:latin typeface="Cambria Math"/>
                          <a:ea typeface="Cambria Math"/>
                        </a:rPr>
                        <m:t>∆</m:t>
                      </m:r>
                      <m:r>
                        <a:rPr lang="en-US" i="1">
                          <a:solidFill>
                            <a:schemeClr val="tx2"/>
                          </a:solidFill>
                          <a:latin typeface="Cambria Math"/>
                          <a:ea typeface="Cambria Math"/>
                        </a:rPr>
                        <m:t>𝑏</m:t>
                      </m:r>
                    </m:oMath>
                  </m:oMathPara>
                </a14:m>
                <a:endParaRPr lang="en-US" dirty="0">
                  <a:solidFill>
                    <a:schemeClr val="tx2"/>
                  </a:solidFill>
                  <a:ea typeface="Cambria Math"/>
                </a:endParaRPr>
              </a:p>
              <a:p>
                <a:r>
                  <a:rPr lang="en-US" dirty="0" smtClean="0">
                    <a:solidFill>
                      <a:schemeClr val="tx2"/>
                    </a:solidFill>
                  </a:rPr>
                  <a:t>As shown in the manual, this means the </a:t>
                </a:r>
                <a:r>
                  <a:rPr lang="en-US" i="1" dirty="0" smtClean="0">
                    <a:solidFill>
                      <a:schemeClr val="tx2"/>
                    </a:solidFill>
                  </a:rPr>
                  <a:t>relative </a:t>
                </a:r>
                <a:r>
                  <a:rPr lang="en-US" dirty="0" smtClean="0">
                    <a:solidFill>
                      <a:schemeClr val="tx2"/>
                    </a:solidFill>
                  </a:rPr>
                  <a:t>errors add when multiplying two quantities with small errors:</a:t>
                </a:r>
                <a:endParaRPr lang="en-US" dirty="0">
                  <a:solidFill>
                    <a:schemeClr val="tx2"/>
                  </a:solidFill>
                </a:endParaRPr>
              </a:p>
              <a:p>
                <a:pPr marL="0" indent="0">
                  <a:buNone/>
                </a:pPr>
                <a14:m>
                  <m:oMathPara xmlns:m="http://schemas.openxmlformats.org/officeDocument/2006/math">
                    <m:oMathParaPr>
                      <m:jc m:val="centerGroup"/>
                    </m:oMathParaPr>
                    <m:oMath xmlns:m="http://schemas.openxmlformats.org/officeDocument/2006/math">
                      <m:r>
                        <a:rPr lang="en-US" i="1">
                          <a:solidFill>
                            <a:schemeClr val="tx2"/>
                          </a:solidFill>
                          <a:latin typeface="Cambria Math"/>
                        </a:rPr>
                        <m:t>𝑋</m:t>
                      </m:r>
                      <m:r>
                        <a:rPr lang="en-US" i="1">
                          <a:solidFill>
                            <a:schemeClr val="tx2"/>
                          </a:solidFill>
                          <a:latin typeface="Cambria Math"/>
                        </a:rPr>
                        <m:t>=</m:t>
                      </m:r>
                      <m:d>
                        <m:dPr>
                          <m:ctrlPr>
                            <a:rPr lang="en-US" i="1">
                              <a:solidFill>
                                <a:schemeClr val="tx2"/>
                              </a:solidFill>
                              <a:latin typeface="Cambria Math" panose="02040503050406030204" pitchFamily="18" charset="0"/>
                            </a:rPr>
                          </m:ctrlPr>
                        </m:dPr>
                        <m:e>
                          <m:r>
                            <a:rPr lang="en-US" i="1">
                              <a:solidFill>
                                <a:schemeClr val="tx2"/>
                              </a:solidFill>
                              <a:latin typeface="Cambria Math"/>
                            </a:rPr>
                            <m:t>𝑎</m:t>
                          </m:r>
                          <m:r>
                            <a:rPr lang="en-US" i="1">
                              <a:solidFill>
                                <a:schemeClr val="tx2"/>
                              </a:solidFill>
                              <a:latin typeface="Cambria Math"/>
                            </a:rPr>
                            <m:t>+∆</m:t>
                          </m:r>
                          <m:r>
                            <a:rPr lang="en-US" i="1">
                              <a:solidFill>
                                <a:schemeClr val="tx2"/>
                              </a:solidFill>
                              <a:latin typeface="Cambria Math"/>
                              <a:ea typeface="Cambria Math"/>
                            </a:rPr>
                            <m:t>𝑎</m:t>
                          </m:r>
                        </m:e>
                      </m:d>
                      <m:r>
                        <a:rPr lang="en-US" i="1">
                          <a:solidFill>
                            <a:schemeClr val="tx2"/>
                          </a:solidFill>
                          <a:latin typeface="Cambria Math"/>
                          <a:ea typeface="Cambria Math"/>
                        </a:rPr>
                        <m:t>×</m:t>
                      </m:r>
                      <m:d>
                        <m:dPr>
                          <m:ctrlPr>
                            <a:rPr lang="en-US" i="1">
                              <a:solidFill>
                                <a:schemeClr val="tx2"/>
                              </a:solidFill>
                              <a:latin typeface="Cambria Math" panose="02040503050406030204" pitchFamily="18" charset="0"/>
                            </a:rPr>
                          </m:ctrlPr>
                        </m:dPr>
                        <m:e>
                          <m:r>
                            <a:rPr lang="en-US" i="1">
                              <a:solidFill>
                                <a:schemeClr val="tx2"/>
                              </a:solidFill>
                              <a:latin typeface="Cambria Math"/>
                            </a:rPr>
                            <m:t>𝑏</m:t>
                          </m:r>
                          <m:r>
                            <a:rPr lang="en-US" i="1">
                              <a:solidFill>
                                <a:schemeClr val="tx2"/>
                              </a:solidFill>
                              <a:latin typeface="Cambria Math"/>
                            </a:rPr>
                            <m:t>+∆</m:t>
                          </m:r>
                          <m:r>
                            <a:rPr lang="en-US" i="1">
                              <a:solidFill>
                                <a:schemeClr val="tx2"/>
                              </a:solidFill>
                              <a:latin typeface="Cambria Math"/>
                              <a:ea typeface="Cambria Math"/>
                            </a:rPr>
                            <m:t>𝑏</m:t>
                          </m:r>
                        </m:e>
                      </m:d>
                      <m:groupChr>
                        <m:groupChrPr>
                          <m:chr m:val="⇒"/>
                          <m:vertJc m:val="bot"/>
                          <m:ctrlPr>
                            <a:rPr lang="en-US" i="1">
                              <a:solidFill>
                                <a:schemeClr val="tx2"/>
                              </a:solidFill>
                              <a:latin typeface="Cambria Math" panose="02040503050406030204" pitchFamily="18" charset="0"/>
                              <a:ea typeface="Cambria Math"/>
                            </a:rPr>
                          </m:ctrlPr>
                        </m:groupChrPr>
                        <m:e/>
                      </m:groupChr>
                      <m:sSub>
                        <m:sSubPr>
                          <m:ctrlPr>
                            <a:rPr lang="en-US" i="1">
                              <a:solidFill>
                                <a:schemeClr val="tx2"/>
                              </a:solidFill>
                              <a:latin typeface="Cambria Math" panose="02040503050406030204" pitchFamily="18" charset="0"/>
                              <a:ea typeface="Cambria Math"/>
                            </a:rPr>
                          </m:ctrlPr>
                        </m:sSubPr>
                        <m:e>
                          <m:r>
                            <a:rPr lang="en-US" i="1">
                              <a:solidFill>
                                <a:schemeClr val="tx2"/>
                              </a:solidFill>
                              <a:latin typeface="Cambria Math"/>
                              <a:ea typeface="Cambria Math"/>
                            </a:rPr>
                            <m:t>𝜌</m:t>
                          </m:r>
                        </m:e>
                        <m:sub>
                          <m:r>
                            <a:rPr lang="en-US" i="1">
                              <a:solidFill>
                                <a:schemeClr val="tx2"/>
                              </a:solidFill>
                              <a:latin typeface="Cambria Math"/>
                              <a:ea typeface="Cambria Math"/>
                            </a:rPr>
                            <m:t>𝑋</m:t>
                          </m:r>
                        </m:sub>
                      </m:sSub>
                      <m:r>
                        <a:rPr lang="en-US" i="1">
                          <a:solidFill>
                            <a:schemeClr val="tx2"/>
                          </a:solidFill>
                          <a:latin typeface="Cambria Math"/>
                        </a:rPr>
                        <m:t>=</m:t>
                      </m:r>
                      <m:sSub>
                        <m:sSubPr>
                          <m:ctrlPr>
                            <a:rPr lang="en-US" i="1">
                              <a:solidFill>
                                <a:schemeClr val="tx2"/>
                              </a:solidFill>
                              <a:latin typeface="Cambria Math" panose="02040503050406030204" pitchFamily="18" charset="0"/>
                              <a:ea typeface="Cambria Math"/>
                            </a:rPr>
                          </m:ctrlPr>
                        </m:sSubPr>
                        <m:e>
                          <m:r>
                            <a:rPr lang="en-US" i="1">
                              <a:solidFill>
                                <a:schemeClr val="tx2"/>
                              </a:solidFill>
                              <a:latin typeface="Cambria Math"/>
                              <a:ea typeface="Cambria Math"/>
                            </a:rPr>
                            <m:t>𝜌</m:t>
                          </m:r>
                        </m:e>
                        <m:sub>
                          <m:r>
                            <a:rPr lang="en-US" i="1">
                              <a:solidFill>
                                <a:schemeClr val="tx2"/>
                              </a:solidFill>
                              <a:latin typeface="Cambria Math"/>
                              <a:ea typeface="Cambria Math"/>
                            </a:rPr>
                            <m:t>𝑎</m:t>
                          </m:r>
                        </m:sub>
                      </m:sSub>
                      <m:r>
                        <a:rPr lang="en-US" i="1">
                          <a:solidFill>
                            <a:schemeClr val="tx2"/>
                          </a:solidFill>
                          <a:latin typeface="Cambria Math"/>
                        </a:rPr>
                        <m:t>+</m:t>
                      </m:r>
                      <m:sSub>
                        <m:sSubPr>
                          <m:ctrlPr>
                            <a:rPr lang="en-US" i="1">
                              <a:solidFill>
                                <a:schemeClr val="tx2"/>
                              </a:solidFill>
                              <a:latin typeface="Cambria Math" panose="02040503050406030204" pitchFamily="18" charset="0"/>
                              <a:ea typeface="Cambria Math"/>
                            </a:rPr>
                          </m:ctrlPr>
                        </m:sSubPr>
                        <m:e>
                          <m:r>
                            <a:rPr lang="en-US" i="1">
                              <a:solidFill>
                                <a:schemeClr val="tx2"/>
                              </a:solidFill>
                              <a:latin typeface="Cambria Math"/>
                              <a:ea typeface="Cambria Math"/>
                            </a:rPr>
                            <m:t>𝜌</m:t>
                          </m:r>
                        </m:e>
                        <m:sub>
                          <m:r>
                            <a:rPr lang="en-US" i="1">
                              <a:solidFill>
                                <a:schemeClr val="tx2"/>
                              </a:solidFill>
                              <a:latin typeface="Cambria Math"/>
                              <a:ea typeface="Cambria Math"/>
                            </a:rPr>
                            <m:t>𝑏</m:t>
                          </m:r>
                        </m:sub>
                      </m:sSub>
                    </m:oMath>
                  </m:oMathPara>
                </a14:m>
                <a:endParaRPr lang="en-US" i="1" dirty="0">
                  <a:solidFill>
                    <a:schemeClr val="tx2"/>
                  </a:solidFill>
                  <a:latin typeface="Cambria Math"/>
                </a:endParaRPr>
              </a:p>
              <a:p>
                <a:r>
                  <a:rPr lang="en-US" dirty="0" smtClean="0">
                    <a:solidFill>
                      <a:schemeClr val="tx2"/>
                    </a:solidFill>
                  </a:rPr>
                  <a:t>From there, we can find the error associated with our measurement of X:</a:t>
                </a:r>
              </a:p>
              <a:p>
                <a:pPr marL="0" indent="0">
                  <a:buNone/>
                </a:pPr>
                <a14:m>
                  <m:oMathPara xmlns:m="http://schemas.openxmlformats.org/officeDocument/2006/math">
                    <m:oMathParaPr>
                      <m:jc m:val="centerGroup"/>
                    </m:oMathParaPr>
                    <m:oMath xmlns:m="http://schemas.openxmlformats.org/officeDocument/2006/math">
                      <m:r>
                        <a:rPr lang="en-US" i="1" smtClean="0">
                          <a:solidFill>
                            <a:schemeClr val="tx2"/>
                          </a:solidFill>
                          <a:latin typeface="Cambria Math" panose="02040503050406030204" pitchFamily="18" charset="0"/>
                          <a:ea typeface="Cambria Math" panose="02040503050406030204" pitchFamily="18" charset="0"/>
                        </a:rPr>
                        <m:t>∆</m:t>
                      </m:r>
                      <m:r>
                        <a:rPr lang="en-US" i="1">
                          <a:solidFill>
                            <a:schemeClr val="tx2"/>
                          </a:solidFill>
                          <a:latin typeface="Cambria Math"/>
                        </a:rPr>
                        <m:t>𝑋</m:t>
                      </m:r>
                      <m:r>
                        <a:rPr lang="en-US" i="1">
                          <a:solidFill>
                            <a:schemeClr val="tx2"/>
                          </a:solidFill>
                          <a:latin typeface="Cambria Math"/>
                        </a:rPr>
                        <m:t>=</m:t>
                      </m:r>
                      <m:r>
                        <a:rPr lang="en-US" b="0" i="1" smtClean="0">
                          <a:solidFill>
                            <a:schemeClr val="tx2"/>
                          </a:solidFill>
                          <a:latin typeface="Cambria Math" panose="02040503050406030204" pitchFamily="18" charset="0"/>
                        </a:rPr>
                        <m:t>𝑋</m:t>
                      </m:r>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ea typeface="Cambria Math" panose="02040503050406030204" pitchFamily="18" charset="0"/>
                            </a:rPr>
                            <m:t>𝜌</m:t>
                          </m:r>
                        </m:e>
                        <m:sub>
                          <m:r>
                            <a:rPr lang="en-US" b="0" i="1" smtClean="0">
                              <a:solidFill>
                                <a:schemeClr val="tx2"/>
                              </a:solidFill>
                              <a:latin typeface="Cambria Math" panose="02040503050406030204" pitchFamily="18" charset="0"/>
                            </a:rPr>
                            <m:t>𝑋</m:t>
                          </m:r>
                        </m:sub>
                      </m:sSub>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𝑋</m:t>
                      </m:r>
                      <m:d>
                        <m:dPr>
                          <m:ctrlPr>
                            <a:rPr lang="en-US" i="1">
                              <a:solidFill>
                                <a:schemeClr val="tx2"/>
                              </a:solidFill>
                              <a:latin typeface="Cambria Math" panose="02040503050406030204" pitchFamily="18" charset="0"/>
                            </a:rPr>
                          </m:ctrlPr>
                        </m:dPr>
                        <m:e>
                          <m:sSub>
                            <m:sSubPr>
                              <m:ctrlPr>
                                <a:rPr lang="en-US" i="1">
                                  <a:solidFill>
                                    <a:schemeClr val="tx2"/>
                                  </a:solidFill>
                                  <a:latin typeface="Cambria Math" panose="02040503050406030204" pitchFamily="18" charset="0"/>
                                  <a:ea typeface="Cambria Math"/>
                                </a:rPr>
                              </m:ctrlPr>
                            </m:sSubPr>
                            <m:e>
                              <m:r>
                                <a:rPr lang="en-US" i="1">
                                  <a:solidFill>
                                    <a:schemeClr val="tx2"/>
                                  </a:solidFill>
                                  <a:latin typeface="Cambria Math"/>
                                  <a:ea typeface="Cambria Math"/>
                                </a:rPr>
                                <m:t>𝜌</m:t>
                              </m:r>
                            </m:e>
                            <m:sub>
                              <m:r>
                                <a:rPr lang="en-US" i="1">
                                  <a:solidFill>
                                    <a:schemeClr val="tx2"/>
                                  </a:solidFill>
                                  <a:latin typeface="Cambria Math"/>
                                  <a:ea typeface="Cambria Math"/>
                                </a:rPr>
                                <m:t>𝑎</m:t>
                              </m:r>
                            </m:sub>
                          </m:sSub>
                          <m:r>
                            <a:rPr lang="en-US" i="1">
                              <a:solidFill>
                                <a:schemeClr val="tx2"/>
                              </a:solidFill>
                              <a:latin typeface="Cambria Math"/>
                            </a:rPr>
                            <m:t>+</m:t>
                          </m:r>
                          <m:sSub>
                            <m:sSubPr>
                              <m:ctrlPr>
                                <a:rPr lang="en-US" i="1">
                                  <a:solidFill>
                                    <a:schemeClr val="tx2"/>
                                  </a:solidFill>
                                  <a:latin typeface="Cambria Math" panose="02040503050406030204" pitchFamily="18" charset="0"/>
                                  <a:ea typeface="Cambria Math"/>
                                </a:rPr>
                              </m:ctrlPr>
                            </m:sSubPr>
                            <m:e>
                              <m:r>
                                <a:rPr lang="en-US" i="1">
                                  <a:solidFill>
                                    <a:schemeClr val="tx2"/>
                                  </a:solidFill>
                                  <a:latin typeface="Cambria Math"/>
                                  <a:ea typeface="Cambria Math"/>
                                </a:rPr>
                                <m:t>𝜌</m:t>
                              </m:r>
                            </m:e>
                            <m:sub>
                              <m:r>
                                <a:rPr lang="en-US" i="1">
                                  <a:solidFill>
                                    <a:schemeClr val="tx2"/>
                                  </a:solidFill>
                                  <a:latin typeface="Cambria Math"/>
                                  <a:ea typeface="Cambria Math"/>
                                </a:rPr>
                                <m:t>𝑏</m:t>
                              </m:r>
                            </m:sub>
                          </m:sSub>
                        </m:e>
                      </m:d>
                      <m:r>
                        <a:rPr lang="en-US" b="0" i="1" smtClean="0">
                          <a:solidFill>
                            <a:schemeClr val="tx2"/>
                          </a:solidFill>
                          <a:latin typeface="Cambria Math" panose="02040503050406030204" pitchFamily="18" charset="0"/>
                          <a:ea typeface="Cambria Math"/>
                        </a:rPr>
                        <m:t>=</m:t>
                      </m:r>
                      <m:r>
                        <a:rPr lang="en-US" i="1">
                          <a:solidFill>
                            <a:schemeClr val="tx2"/>
                          </a:solidFill>
                          <a:latin typeface="Cambria Math" panose="02040503050406030204" pitchFamily="18" charset="0"/>
                        </a:rPr>
                        <m:t>𝑋</m:t>
                      </m:r>
                      <m:d>
                        <m:dPr>
                          <m:ctrlPr>
                            <a:rPr lang="en-US" i="1">
                              <a:solidFill>
                                <a:schemeClr val="tx2"/>
                              </a:solidFill>
                              <a:latin typeface="Cambria Math" panose="02040503050406030204" pitchFamily="18" charset="0"/>
                            </a:rPr>
                          </m:ctrlPr>
                        </m:dPr>
                        <m:e>
                          <m:f>
                            <m:fPr>
                              <m:ctrlPr>
                                <a:rPr lang="en-US" i="1" smtClean="0">
                                  <a:solidFill>
                                    <a:schemeClr val="tx2"/>
                                  </a:solidFill>
                                  <a:latin typeface="Cambria Math" panose="02040503050406030204" pitchFamily="18" charset="0"/>
                                </a:rPr>
                              </m:ctrlPr>
                            </m:fPr>
                            <m:num>
                              <m:r>
                                <a:rPr lang="en-US" i="1" smtClean="0">
                                  <a:solidFill>
                                    <a:schemeClr val="tx2"/>
                                  </a:solidFill>
                                  <a:latin typeface="Cambria Math" panose="02040503050406030204" pitchFamily="18" charset="0"/>
                                  <a:ea typeface="Cambria Math" panose="02040503050406030204" pitchFamily="18" charset="0"/>
                                </a:rPr>
                                <m:t>∆</m:t>
                              </m:r>
                              <m:r>
                                <a:rPr lang="en-US" b="0" i="1" smtClean="0">
                                  <a:solidFill>
                                    <a:schemeClr val="tx2"/>
                                  </a:solidFill>
                                  <a:latin typeface="Cambria Math" panose="02040503050406030204" pitchFamily="18" charset="0"/>
                                  <a:ea typeface="Cambria Math" panose="02040503050406030204" pitchFamily="18" charset="0"/>
                                </a:rPr>
                                <m:t>𝑎</m:t>
                              </m:r>
                            </m:num>
                            <m:den>
                              <m:r>
                                <a:rPr lang="en-US" b="0" i="1" smtClean="0">
                                  <a:solidFill>
                                    <a:schemeClr val="tx2"/>
                                  </a:solidFill>
                                  <a:latin typeface="Cambria Math" panose="02040503050406030204" pitchFamily="18" charset="0"/>
                                </a:rPr>
                                <m:t>𝑎</m:t>
                              </m:r>
                            </m:den>
                          </m:f>
                          <m:r>
                            <a:rPr lang="en-US" i="1">
                              <a:solidFill>
                                <a:schemeClr val="tx2"/>
                              </a:solidFill>
                              <a:latin typeface="Cambria Math"/>
                            </a:rPr>
                            <m:t>+</m:t>
                          </m:r>
                          <m:f>
                            <m:fPr>
                              <m:ctrlPr>
                                <a:rPr lang="en-US" i="1" smtClean="0">
                                  <a:solidFill>
                                    <a:schemeClr val="tx2"/>
                                  </a:solidFill>
                                  <a:latin typeface="Cambria Math" panose="02040503050406030204" pitchFamily="18" charset="0"/>
                                </a:rPr>
                              </m:ctrlPr>
                            </m:fPr>
                            <m:num>
                              <m:r>
                                <a:rPr lang="en-US" i="1" smtClean="0">
                                  <a:solidFill>
                                    <a:schemeClr val="tx2"/>
                                  </a:solidFill>
                                  <a:latin typeface="Cambria Math" panose="02040503050406030204" pitchFamily="18" charset="0"/>
                                  <a:ea typeface="Cambria Math" panose="02040503050406030204" pitchFamily="18" charset="0"/>
                                </a:rPr>
                                <m:t>∆</m:t>
                              </m:r>
                              <m:r>
                                <a:rPr lang="en-US" b="0" i="1" smtClean="0">
                                  <a:solidFill>
                                    <a:schemeClr val="tx2"/>
                                  </a:solidFill>
                                  <a:latin typeface="Cambria Math" panose="02040503050406030204" pitchFamily="18" charset="0"/>
                                  <a:ea typeface="Cambria Math" panose="02040503050406030204" pitchFamily="18" charset="0"/>
                                </a:rPr>
                                <m:t>𝑏</m:t>
                              </m:r>
                            </m:num>
                            <m:den>
                              <m:r>
                                <a:rPr lang="en-US" b="0" i="1" smtClean="0">
                                  <a:solidFill>
                                    <a:schemeClr val="tx2"/>
                                  </a:solidFill>
                                  <a:latin typeface="Cambria Math" panose="02040503050406030204" pitchFamily="18" charset="0"/>
                                </a:rPr>
                                <m:t>𝑏</m:t>
                              </m:r>
                            </m:den>
                          </m:f>
                        </m:e>
                      </m:d>
                    </m:oMath>
                  </m:oMathPara>
                </a14:m>
                <a:endParaRPr lang="en-US" i="1" dirty="0">
                  <a:solidFill>
                    <a:schemeClr val="tx2"/>
                  </a:solidFill>
                  <a:latin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77334" y="2160589"/>
                <a:ext cx="8596668" cy="4087811"/>
              </a:xfrm>
              <a:blipFill rotWithShape="0">
                <a:blip r:embed="rId2"/>
                <a:stretch>
                  <a:fillRect l="-142" t="-1490"/>
                </a:stretch>
              </a:blipFill>
            </p:spPr>
            <p:txBody>
              <a:bodyPr/>
              <a:lstStyle/>
              <a:p>
                <a:r>
                  <a:rPr lang="en-US">
                    <a:noFill/>
                  </a:rPr>
                  <a:t> </a:t>
                </a:r>
              </a:p>
            </p:txBody>
          </p:sp>
        </mc:Fallback>
      </mc:AlternateContent>
      <p:sp>
        <p:nvSpPr>
          <p:cNvPr id="4" name="Footer Placeholder 3"/>
          <p:cNvSpPr>
            <a:spLocks noGrp="1"/>
          </p:cNvSpPr>
          <p:nvPr>
            <p:ph type="ftr" sz="quarter" idx="3"/>
          </p:nvPr>
        </p:nvSpPr>
        <p:spPr/>
        <p:txBody>
          <a:bodyPr/>
          <a:lstStyle/>
          <a:p>
            <a:r>
              <a:rPr lang="en-US" smtClean="0"/>
              <a:t>MS&amp;T Physics 1135, Lab O1: Measurement, Error, Capstone</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9</a:t>
            </a:fld>
            <a:r>
              <a:rPr lang="en-US" dirty="0" smtClean="0"/>
              <a:t>/9</a:t>
            </a:r>
            <a:endParaRPr lang="en-US" dirty="0"/>
          </a:p>
        </p:txBody>
      </p:sp>
      <p:sp>
        <p:nvSpPr>
          <p:cNvPr id="7" name="TextBox 6"/>
          <p:cNvSpPr txBox="1"/>
          <p:nvPr/>
        </p:nvSpPr>
        <p:spPr>
          <a:xfrm>
            <a:off x="7238082" y="3091275"/>
            <a:ext cx="2170323" cy="923330"/>
          </a:xfrm>
          <a:prstGeom prst="rect">
            <a:avLst/>
          </a:prstGeom>
          <a:noFill/>
        </p:spPr>
        <p:txBody>
          <a:bodyPr wrap="square" rtlCol="0">
            <a:spAutoFit/>
          </a:bodyPr>
          <a:lstStyle/>
          <a:p>
            <a:pPr algn="ctr"/>
            <a:r>
              <a:rPr lang="en-US" dirty="0" smtClean="0">
                <a:solidFill>
                  <a:schemeClr val="accent2"/>
                </a:solidFill>
              </a:rPr>
              <a:t>The product </a:t>
            </a:r>
            <a:r>
              <a:rPr lang="el-GR" dirty="0">
                <a:solidFill>
                  <a:schemeClr val="accent2"/>
                </a:solidFill>
              </a:rPr>
              <a:t>Δ</a:t>
            </a:r>
            <a:r>
              <a:rPr lang="en-US" dirty="0" smtClean="0">
                <a:solidFill>
                  <a:schemeClr val="accent2"/>
                </a:solidFill>
              </a:rPr>
              <a:t>a</a:t>
            </a:r>
            <a:r>
              <a:rPr lang="el-GR" dirty="0" smtClean="0">
                <a:solidFill>
                  <a:schemeClr val="accent2"/>
                </a:solidFill>
              </a:rPr>
              <a:t>Δ</a:t>
            </a:r>
            <a:r>
              <a:rPr lang="en-US" dirty="0" smtClean="0">
                <a:solidFill>
                  <a:schemeClr val="accent2"/>
                </a:solidFill>
              </a:rPr>
              <a:t>b is small enough to be negligible</a:t>
            </a:r>
            <a:endParaRPr lang="en-US" dirty="0">
              <a:solidFill>
                <a:schemeClr val="accent2"/>
              </a:solidFill>
            </a:endParaRPr>
          </a:p>
        </p:txBody>
      </p:sp>
    </p:spTree>
    <p:extLst>
      <p:ext uri="{BB962C8B-B14F-4D97-AF65-F5344CB8AC3E}">
        <p14:creationId xmlns:p14="http://schemas.microsoft.com/office/powerpoint/2010/main" val="300809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315</TotalTime>
  <Words>613</Words>
  <Application>Microsoft Office PowerPoint</Application>
  <PresentationFormat>Widescreen</PresentationFormat>
  <Paragraphs>75</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Cambria Math</vt:lpstr>
      <vt:lpstr>Georgia</vt:lpstr>
      <vt:lpstr>Trebuchet MS</vt:lpstr>
      <vt:lpstr>Wingdings 3</vt:lpstr>
      <vt:lpstr>Facet</vt:lpstr>
      <vt:lpstr>Measurement, Errors, and PASCO Capstone</vt:lpstr>
      <vt:lpstr>Objectives</vt:lpstr>
      <vt:lpstr>Part I: PASCO Capstone</vt:lpstr>
      <vt:lpstr>Part I: PASCO Capstone</vt:lpstr>
      <vt:lpstr>Part I: PASCO Capstone</vt:lpstr>
      <vt:lpstr>Part I: PASCO Capstone</vt:lpstr>
      <vt:lpstr>Part I: PASCO Capstone</vt:lpstr>
      <vt:lpstr>Part II: Measurements and Errors</vt:lpstr>
      <vt:lpstr>Part II: Measurements and Errors</vt:lpstr>
    </vt:vector>
  </TitlesOfParts>
  <Company>Missouri University of Science and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Upshaw, Adam Kelly</dc:creator>
  <cp:lastModifiedBy>Upshaw, Adam Kelly</cp:lastModifiedBy>
  <cp:revision>29</cp:revision>
  <dcterms:created xsi:type="dcterms:W3CDTF">2015-12-03T20:43:21Z</dcterms:created>
  <dcterms:modified xsi:type="dcterms:W3CDTF">2016-01-04T15:20:22Z</dcterms:modified>
</cp:coreProperties>
</file>