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0" r:id="rId7"/>
    <p:sldId id="261"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857" autoAdjust="0"/>
    <p:restoredTop sz="94660"/>
  </p:normalViewPr>
  <p:slideViewPr>
    <p:cSldViewPr snapToGrid="0">
      <p:cViewPr varScale="1">
        <p:scale>
          <a:sx n="82" d="100"/>
          <a:sy n="82" d="100"/>
        </p:scale>
        <p:origin x="12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E1FFA2-B10C-4A1B-B9D4-F317A80CD948}"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7E888-17F4-4F45-B6B1-FD9031284800}" type="slidenum">
              <a:rPr lang="en-US" smtClean="0"/>
              <a:t>‹#›</a:t>
            </a:fld>
            <a:endParaRPr lang="en-US"/>
          </a:p>
        </p:txBody>
      </p:sp>
    </p:spTree>
    <p:extLst>
      <p:ext uri="{BB962C8B-B14F-4D97-AF65-F5344CB8AC3E}">
        <p14:creationId xmlns:p14="http://schemas.microsoft.com/office/powerpoint/2010/main" val="4199300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1FFA2-B10C-4A1B-B9D4-F317A80CD948}"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7E888-17F4-4F45-B6B1-FD9031284800}" type="slidenum">
              <a:rPr lang="en-US" smtClean="0"/>
              <a:t>‹#›</a:t>
            </a:fld>
            <a:endParaRPr lang="en-US"/>
          </a:p>
        </p:txBody>
      </p:sp>
    </p:spTree>
    <p:extLst>
      <p:ext uri="{BB962C8B-B14F-4D97-AF65-F5344CB8AC3E}">
        <p14:creationId xmlns:p14="http://schemas.microsoft.com/office/powerpoint/2010/main" val="1603957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1FFA2-B10C-4A1B-B9D4-F317A80CD948}"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7E888-17F4-4F45-B6B1-FD9031284800}" type="slidenum">
              <a:rPr lang="en-US" smtClean="0"/>
              <a:t>‹#›</a:t>
            </a:fld>
            <a:endParaRPr lang="en-US"/>
          </a:p>
        </p:txBody>
      </p:sp>
    </p:spTree>
    <p:extLst>
      <p:ext uri="{BB962C8B-B14F-4D97-AF65-F5344CB8AC3E}">
        <p14:creationId xmlns:p14="http://schemas.microsoft.com/office/powerpoint/2010/main" val="2233588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E1FFA2-B10C-4A1B-B9D4-F317A80CD948}"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7E888-17F4-4F45-B6B1-FD9031284800}" type="slidenum">
              <a:rPr lang="en-US" smtClean="0"/>
              <a:t>‹#›</a:t>
            </a:fld>
            <a:endParaRPr lang="en-US"/>
          </a:p>
        </p:txBody>
      </p:sp>
    </p:spTree>
    <p:extLst>
      <p:ext uri="{BB962C8B-B14F-4D97-AF65-F5344CB8AC3E}">
        <p14:creationId xmlns:p14="http://schemas.microsoft.com/office/powerpoint/2010/main" val="1365254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AE1FFA2-B10C-4A1B-B9D4-F317A80CD948}" type="datetimeFigureOut">
              <a:rPr lang="en-US" smtClean="0"/>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7E888-17F4-4F45-B6B1-FD9031284800}" type="slidenum">
              <a:rPr lang="en-US" smtClean="0"/>
              <a:t>‹#›</a:t>
            </a:fld>
            <a:endParaRPr lang="en-US"/>
          </a:p>
        </p:txBody>
      </p:sp>
    </p:spTree>
    <p:extLst>
      <p:ext uri="{BB962C8B-B14F-4D97-AF65-F5344CB8AC3E}">
        <p14:creationId xmlns:p14="http://schemas.microsoft.com/office/powerpoint/2010/main" val="296030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E1FFA2-B10C-4A1B-B9D4-F317A80CD948}"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7E888-17F4-4F45-B6B1-FD9031284800}" type="slidenum">
              <a:rPr lang="en-US" smtClean="0"/>
              <a:t>‹#›</a:t>
            </a:fld>
            <a:endParaRPr lang="en-US"/>
          </a:p>
        </p:txBody>
      </p:sp>
    </p:spTree>
    <p:extLst>
      <p:ext uri="{BB962C8B-B14F-4D97-AF65-F5344CB8AC3E}">
        <p14:creationId xmlns:p14="http://schemas.microsoft.com/office/powerpoint/2010/main" val="4128093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E1FFA2-B10C-4A1B-B9D4-F317A80CD948}" type="datetimeFigureOut">
              <a:rPr lang="en-US" smtClean="0"/>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07E888-17F4-4F45-B6B1-FD9031284800}" type="slidenum">
              <a:rPr lang="en-US" smtClean="0"/>
              <a:t>‹#›</a:t>
            </a:fld>
            <a:endParaRPr lang="en-US"/>
          </a:p>
        </p:txBody>
      </p:sp>
    </p:spTree>
    <p:extLst>
      <p:ext uri="{BB962C8B-B14F-4D97-AF65-F5344CB8AC3E}">
        <p14:creationId xmlns:p14="http://schemas.microsoft.com/office/powerpoint/2010/main" val="20874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E1FFA2-B10C-4A1B-B9D4-F317A80CD948}" type="datetimeFigureOut">
              <a:rPr lang="en-US" smtClean="0"/>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07E888-17F4-4F45-B6B1-FD9031284800}" type="slidenum">
              <a:rPr lang="en-US" smtClean="0"/>
              <a:t>‹#›</a:t>
            </a:fld>
            <a:endParaRPr lang="en-US"/>
          </a:p>
        </p:txBody>
      </p:sp>
    </p:spTree>
    <p:extLst>
      <p:ext uri="{BB962C8B-B14F-4D97-AF65-F5344CB8AC3E}">
        <p14:creationId xmlns:p14="http://schemas.microsoft.com/office/powerpoint/2010/main" val="3958044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E1FFA2-B10C-4A1B-B9D4-F317A80CD948}" type="datetimeFigureOut">
              <a:rPr lang="en-US" smtClean="0"/>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07E888-17F4-4F45-B6B1-FD9031284800}" type="slidenum">
              <a:rPr lang="en-US" smtClean="0"/>
              <a:t>‹#›</a:t>
            </a:fld>
            <a:endParaRPr lang="en-US"/>
          </a:p>
        </p:txBody>
      </p:sp>
    </p:spTree>
    <p:extLst>
      <p:ext uri="{BB962C8B-B14F-4D97-AF65-F5344CB8AC3E}">
        <p14:creationId xmlns:p14="http://schemas.microsoft.com/office/powerpoint/2010/main" val="1956718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E1FFA2-B10C-4A1B-B9D4-F317A80CD948}"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7E888-17F4-4F45-B6B1-FD9031284800}" type="slidenum">
              <a:rPr lang="en-US" smtClean="0"/>
              <a:t>‹#›</a:t>
            </a:fld>
            <a:endParaRPr lang="en-US"/>
          </a:p>
        </p:txBody>
      </p:sp>
    </p:spTree>
    <p:extLst>
      <p:ext uri="{BB962C8B-B14F-4D97-AF65-F5344CB8AC3E}">
        <p14:creationId xmlns:p14="http://schemas.microsoft.com/office/powerpoint/2010/main" val="1948232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E1FFA2-B10C-4A1B-B9D4-F317A80CD948}" type="datetimeFigureOut">
              <a:rPr lang="en-US" smtClean="0"/>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07E888-17F4-4F45-B6B1-FD9031284800}" type="slidenum">
              <a:rPr lang="en-US" smtClean="0"/>
              <a:t>‹#›</a:t>
            </a:fld>
            <a:endParaRPr lang="en-US"/>
          </a:p>
        </p:txBody>
      </p:sp>
    </p:spTree>
    <p:extLst>
      <p:ext uri="{BB962C8B-B14F-4D97-AF65-F5344CB8AC3E}">
        <p14:creationId xmlns:p14="http://schemas.microsoft.com/office/powerpoint/2010/main" val="226681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E1FFA2-B10C-4A1B-B9D4-F317A80CD948}" type="datetimeFigureOut">
              <a:rPr lang="en-US" smtClean="0"/>
              <a:t>1/22/2019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7E888-17F4-4F45-B6B1-FD9031284800}" type="slidenum">
              <a:rPr lang="en-US" smtClean="0"/>
              <a:t>‹#›</a:t>
            </a:fld>
            <a:endParaRPr lang="en-US"/>
          </a:p>
        </p:txBody>
      </p:sp>
    </p:spTree>
    <p:extLst>
      <p:ext uri="{BB962C8B-B14F-4D97-AF65-F5344CB8AC3E}">
        <p14:creationId xmlns:p14="http://schemas.microsoft.com/office/powerpoint/2010/main" val="316947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dirty="0" smtClean="0"/>
              <a:t>Navigating Excel</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11907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3078" y="2048255"/>
            <a:ext cx="8058764" cy="4339723"/>
          </a:xfrm>
        </p:spPr>
      </p:pic>
      <p:sp>
        <p:nvSpPr>
          <p:cNvPr id="19" name="TextBox 8"/>
          <p:cNvSpPr txBox="1"/>
          <p:nvPr/>
        </p:nvSpPr>
        <p:spPr>
          <a:xfrm>
            <a:off x="581025" y="930296"/>
            <a:ext cx="5871951" cy="923330"/>
          </a:xfrm>
          <a:prstGeom prst="rect">
            <a:avLst/>
          </a:prstGeom>
          <a:noFill/>
        </p:spPr>
        <p:txBody>
          <a:bodyPr wrap="square" rtlCol="0">
            <a:spAutoFit/>
          </a:bodyPr>
          <a:lstStyle/>
          <a:p>
            <a:r>
              <a:rPr lang="en-US" dirty="0" smtClean="0"/>
              <a:t>If you are unsure how to do something, try browsing through the toolbars, right clicking things with the mouse, or ask a neighboring group.</a:t>
            </a:r>
            <a:endParaRPr lang="en-US" dirty="0"/>
          </a:p>
        </p:txBody>
      </p:sp>
      <p:sp>
        <p:nvSpPr>
          <p:cNvPr id="17" name="Rectangle 7"/>
          <p:cNvSpPr/>
          <p:nvPr/>
        </p:nvSpPr>
        <p:spPr>
          <a:xfrm>
            <a:off x="7296150" y="3181350"/>
            <a:ext cx="733425" cy="257175"/>
          </a:xfrm>
          <a:prstGeom prst="rect">
            <a:avLst/>
          </a:prstGeom>
          <a:no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7"/>
          <p:cNvSpPr txBox="1"/>
          <p:nvPr/>
        </p:nvSpPr>
        <p:spPr>
          <a:xfrm>
            <a:off x="581025" y="152400"/>
            <a:ext cx="5923319" cy="646331"/>
          </a:xfrm>
          <a:prstGeom prst="rect">
            <a:avLst/>
          </a:prstGeom>
          <a:noFill/>
        </p:spPr>
        <p:txBody>
          <a:bodyPr wrap="square" rtlCol="0">
            <a:spAutoFit/>
          </a:bodyPr>
          <a:lstStyle/>
          <a:p>
            <a:r>
              <a:rPr lang="en-US" dirty="0" smtClean="0"/>
              <a:t>This sidebar menu also has tabs which will change the available options displayed in the sidebar.</a:t>
            </a:r>
            <a:endParaRPr lang="en-US" dirty="0"/>
          </a:p>
        </p:txBody>
      </p:sp>
      <p:sp>
        <p:nvSpPr>
          <p:cNvPr id="13" name="Rectangle 6"/>
          <p:cNvSpPr/>
          <p:nvPr/>
        </p:nvSpPr>
        <p:spPr>
          <a:xfrm>
            <a:off x="7296150" y="2971800"/>
            <a:ext cx="1415692" cy="3276600"/>
          </a:xfrm>
          <a:prstGeom prst="rect">
            <a:avLst/>
          </a:prstGeom>
          <a:no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6"/>
          <p:cNvSpPr txBox="1"/>
          <p:nvPr/>
        </p:nvSpPr>
        <p:spPr>
          <a:xfrm>
            <a:off x="571500" y="1225708"/>
            <a:ext cx="6775231" cy="646331"/>
          </a:xfrm>
          <a:prstGeom prst="rect">
            <a:avLst/>
          </a:prstGeom>
          <a:noFill/>
        </p:spPr>
        <p:txBody>
          <a:bodyPr wrap="square" rtlCol="0">
            <a:spAutoFit/>
          </a:bodyPr>
          <a:lstStyle/>
          <a:p>
            <a:r>
              <a:rPr lang="en-US" dirty="0" smtClean="0"/>
              <a:t>Selecting something </a:t>
            </a:r>
            <a:r>
              <a:rPr lang="en-US" dirty="0" smtClean="0"/>
              <a:t>on the plot (by double clicking or sometimes single clicking) </a:t>
            </a:r>
            <a:r>
              <a:rPr lang="en-US" dirty="0" smtClean="0"/>
              <a:t>will bring up this sidebar with more options.</a:t>
            </a:r>
            <a:endParaRPr lang="en-US" dirty="0"/>
          </a:p>
        </p:txBody>
      </p:sp>
      <p:sp>
        <p:nvSpPr>
          <p:cNvPr id="22" name="Rectangle 5"/>
          <p:cNvSpPr/>
          <p:nvPr/>
        </p:nvSpPr>
        <p:spPr>
          <a:xfrm>
            <a:off x="1860330" y="3352800"/>
            <a:ext cx="4088857" cy="2558207"/>
          </a:xfrm>
          <a:prstGeom prst="rect">
            <a:avLst/>
          </a:prstGeom>
          <a:no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5"/>
          <p:cNvPicPr>
            <a:picLocks noChangeAspect="1"/>
          </p:cNvPicPr>
          <p:nvPr/>
        </p:nvPicPr>
        <p:blipFill>
          <a:blip r:embed="rId3"/>
          <a:stretch>
            <a:fillRect/>
          </a:stretch>
        </p:blipFill>
        <p:spPr>
          <a:xfrm>
            <a:off x="1972942" y="3485717"/>
            <a:ext cx="3907516" cy="2273865"/>
          </a:xfrm>
          <a:prstGeom prst="rect">
            <a:avLst/>
          </a:prstGeom>
        </p:spPr>
      </p:pic>
      <p:sp>
        <p:nvSpPr>
          <p:cNvPr id="14" name="Rectangle 4"/>
          <p:cNvSpPr/>
          <p:nvPr/>
        </p:nvSpPr>
        <p:spPr>
          <a:xfrm>
            <a:off x="653078" y="2971585"/>
            <a:ext cx="6643072" cy="3276815"/>
          </a:xfrm>
          <a:prstGeom prst="rect">
            <a:avLst/>
          </a:prstGeom>
          <a:noFill/>
          <a:ln w="254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16" name="TextBox 5"/>
          <p:cNvSpPr txBox="1"/>
          <p:nvPr/>
        </p:nvSpPr>
        <p:spPr>
          <a:xfrm>
            <a:off x="571500" y="579377"/>
            <a:ext cx="6004897" cy="646331"/>
          </a:xfrm>
          <a:prstGeom prst="rect">
            <a:avLst/>
          </a:prstGeom>
          <a:noFill/>
        </p:spPr>
        <p:txBody>
          <a:bodyPr wrap="square" rtlCol="0">
            <a:spAutoFit/>
          </a:bodyPr>
          <a:lstStyle/>
          <a:p>
            <a:r>
              <a:rPr lang="en-US" dirty="0" smtClean="0"/>
              <a:t>Once you create a plot, it will appear in the data entry window like this. </a:t>
            </a:r>
            <a:endParaRPr lang="en-US" dirty="0"/>
          </a:p>
        </p:txBody>
      </p:sp>
      <p:sp>
        <p:nvSpPr>
          <p:cNvPr id="15" name="TextBox 4"/>
          <p:cNvSpPr txBox="1"/>
          <p:nvPr/>
        </p:nvSpPr>
        <p:spPr>
          <a:xfrm>
            <a:off x="571500" y="152400"/>
            <a:ext cx="6534150" cy="369332"/>
          </a:xfrm>
          <a:prstGeom prst="rect">
            <a:avLst/>
          </a:prstGeom>
          <a:noFill/>
        </p:spPr>
        <p:txBody>
          <a:bodyPr wrap="square" rtlCol="0">
            <a:spAutoFit/>
          </a:bodyPr>
          <a:lstStyle/>
          <a:p>
            <a:r>
              <a:rPr lang="en-US" dirty="0" smtClean="0"/>
              <a:t>This is the data entry window.</a:t>
            </a:r>
            <a:endParaRPr lang="en-US" dirty="0"/>
          </a:p>
        </p:txBody>
      </p:sp>
      <p:grpSp>
        <p:nvGrpSpPr>
          <p:cNvPr id="2" name="Group 1"/>
          <p:cNvGrpSpPr/>
          <p:nvPr/>
        </p:nvGrpSpPr>
        <p:grpSpPr>
          <a:xfrm>
            <a:off x="6168457" y="2056519"/>
            <a:ext cx="4282980" cy="4020344"/>
            <a:chOff x="653078" y="2048255"/>
            <a:chExt cx="4282980" cy="4020344"/>
          </a:xfrm>
        </p:grpSpPr>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3078" y="2048255"/>
              <a:ext cx="4282980" cy="4020344"/>
            </a:xfrm>
            <a:prstGeom prst="rect">
              <a:avLst/>
            </a:prstGeom>
          </p:spPr>
        </p:pic>
        <p:sp>
          <p:nvSpPr>
            <p:cNvPr id="20" name="Rectangle 19"/>
            <p:cNvSpPr/>
            <p:nvPr/>
          </p:nvSpPr>
          <p:spPr>
            <a:xfrm>
              <a:off x="1009650" y="2638425"/>
              <a:ext cx="3533775" cy="3124200"/>
            </a:xfrm>
            <a:prstGeom prst="rect">
              <a:avLst/>
            </a:prstGeom>
            <a:no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Rectangle 3"/>
          <p:cNvSpPr/>
          <p:nvPr/>
        </p:nvSpPr>
        <p:spPr>
          <a:xfrm>
            <a:off x="4419600" y="2705100"/>
            <a:ext cx="123825" cy="114300"/>
          </a:xfrm>
          <a:prstGeom prst="rect">
            <a:avLst/>
          </a:prstGeom>
          <a:no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3"/>
          <p:cNvSpPr txBox="1"/>
          <p:nvPr/>
        </p:nvSpPr>
        <p:spPr>
          <a:xfrm>
            <a:off x="581025" y="1030329"/>
            <a:ext cx="6372225" cy="923330"/>
          </a:xfrm>
          <a:prstGeom prst="rect">
            <a:avLst/>
          </a:prstGeom>
          <a:noFill/>
        </p:spPr>
        <p:txBody>
          <a:bodyPr wrap="square" rtlCol="0">
            <a:spAutoFit/>
          </a:bodyPr>
          <a:lstStyle/>
          <a:p>
            <a:r>
              <a:rPr lang="en-US" dirty="0" smtClean="0"/>
              <a:t>Clicking on the little arrows in the bottom corners of the toolbar sections will open up an expanded list of options related to that toolbar category.</a:t>
            </a:r>
          </a:p>
        </p:txBody>
      </p:sp>
      <p:sp>
        <p:nvSpPr>
          <p:cNvPr id="9" name="Rectangle 2"/>
          <p:cNvSpPr/>
          <p:nvPr/>
        </p:nvSpPr>
        <p:spPr>
          <a:xfrm>
            <a:off x="653078" y="2352675"/>
            <a:ext cx="8058764" cy="466725"/>
          </a:xfrm>
          <a:prstGeom prst="rect">
            <a:avLst/>
          </a:prstGeom>
          <a:no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2"/>
          <p:cNvSpPr txBox="1"/>
          <p:nvPr/>
        </p:nvSpPr>
        <p:spPr>
          <a:xfrm>
            <a:off x="571500" y="590550"/>
            <a:ext cx="6267450" cy="369332"/>
          </a:xfrm>
          <a:prstGeom prst="rect">
            <a:avLst/>
          </a:prstGeom>
          <a:noFill/>
        </p:spPr>
        <p:txBody>
          <a:bodyPr wrap="square" rtlCol="0">
            <a:spAutoFit/>
          </a:bodyPr>
          <a:lstStyle/>
          <a:p>
            <a:r>
              <a:rPr lang="en-US" dirty="0" smtClean="0"/>
              <a:t>Clicking any of the options will change the toolbar below.</a:t>
            </a:r>
            <a:endParaRPr lang="en-US" dirty="0"/>
          </a:p>
        </p:txBody>
      </p:sp>
      <p:sp>
        <p:nvSpPr>
          <p:cNvPr id="5" name="Rectangle 1"/>
          <p:cNvSpPr/>
          <p:nvPr/>
        </p:nvSpPr>
        <p:spPr>
          <a:xfrm>
            <a:off x="653078" y="2162175"/>
            <a:ext cx="8058764" cy="190500"/>
          </a:xfrm>
          <a:prstGeom prst="rect">
            <a:avLst/>
          </a:prstGeom>
          <a:noFill/>
          <a:ln w="50800">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solidFill>
                <a:schemeClr val="tx1"/>
              </a:solidFill>
            </a:endParaRPr>
          </a:p>
        </p:txBody>
      </p:sp>
      <p:sp>
        <p:nvSpPr>
          <p:cNvPr id="7" name="TextBox 1"/>
          <p:cNvSpPr txBox="1"/>
          <p:nvPr/>
        </p:nvSpPr>
        <p:spPr>
          <a:xfrm>
            <a:off x="581025" y="152400"/>
            <a:ext cx="9734550" cy="369332"/>
          </a:xfrm>
          <a:prstGeom prst="rect">
            <a:avLst/>
          </a:prstGeom>
          <a:noFill/>
        </p:spPr>
        <p:txBody>
          <a:bodyPr wrap="square" rtlCol="0">
            <a:spAutoFit/>
          </a:bodyPr>
          <a:lstStyle/>
          <a:p>
            <a:r>
              <a:rPr lang="en-US" dirty="0" smtClean="0"/>
              <a:t>This is your standard menu bar.</a:t>
            </a:r>
            <a:endParaRPr lang="en-US" dirty="0"/>
          </a:p>
        </p:txBody>
      </p:sp>
    </p:spTree>
    <p:extLst>
      <p:ext uri="{BB962C8B-B14F-4D97-AF65-F5344CB8AC3E}">
        <p14:creationId xmlns:p14="http://schemas.microsoft.com/office/powerpoint/2010/main" val="190845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xit" presetSubtype="0" fill="hold" grpId="1" nodeType="withEffect">
                                  <p:stCondLst>
                                    <p:cond delay="0"/>
                                  </p:stCondLst>
                                  <p:childTnLst>
                                    <p:set>
                                      <p:cBhvr>
                                        <p:cTn id="14" dur="1" fill="hold">
                                          <p:stCondLst>
                                            <p:cond delay="0"/>
                                          </p:stCondLst>
                                        </p:cTn>
                                        <p:tgtEl>
                                          <p:spTgt spid="5"/>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xit" presetSubtype="0" fill="hold" grpId="1" nodeType="clickEffect">
                                  <p:stCondLst>
                                    <p:cond delay="0"/>
                                  </p:stCondLst>
                                  <p:childTnLst>
                                    <p:set>
                                      <p:cBhvr>
                                        <p:cTn id="20" dur="1" fill="hold">
                                          <p:stCondLst>
                                            <p:cond delay="0"/>
                                          </p:stCondLst>
                                        </p:cTn>
                                        <p:tgtEl>
                                          <p:spTgt spid="9"/>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par>
                                <p:cTn id="27" presetID="53" presetClass="entr" presetSubtype="16" fill="hold" nodeType="with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p:cTn id="29" dur="700" fill="hold"/>
                                        <p:tgtEl>
                                          <p:spTgt spid="2"/>
                                        </p:tgtEl>
                                        <p:attrNameLst>
                                          <p:attrName>ppt_w</p:attrName>
                                        </p:attrNameLst>
                                      </p:cBhvr>
                                      <p:tavLst>
                                        <p:tav tm="0">
                                          <p:val>
                                            <p:fltVal val="0"/>
                                          </p:val>
                                        </p:tav>
                                        <p:tav tm="100000">
                                          <p:val>
                                            <p:strVal val="#ppt_w"/>
                                          </p:val>
                                        </p:tav>
                                      </p:tavLst>
                                    </p:anim>
                                    <p:anim calcmode="lin" valueType="num">
                                      <p:cBhvr>
                                        <p:cTn id="30" dur="700" fill="hold"/>
                                        <p:tgtEl>
                                          <p:spTgt spid="2"/>
                                        </p:tgtEl>
                                        <p:attrNameLst>
                                          <p:attrName>ppt_h</p:attrName>
                                        </p:attrNameLst>
                                      </p:cBhvr>
                                      <p:tavLst>
                                        <p:tav tm="0">
                                          <p:val>
                                            <p:fltVal val="0"/>
                                          </p:val>
                                        </p:tav>
                                        <p:tav tm="100000">
                                          <p:val>
                                            <p:strVal val="#ppt_h"/>
                                          </p:val>
                                        </p:tav>
                                      </p:tavLst>
                                    </p:anim>
                                    <p:animEffect transition="in" filter="fade">
                                      <p:cBhvr>
                                        <p:cTn id="31" dur="700"/>
                                        <p:tgtEl>
                                          <p:spTgt spid="2"/>
                                        </p:tgtEl>
                                      </p:cBhvr>
                                    </p:animEffect>
                                  </p:childTnLst>
                                </p:cTn>
                              </p:par>
                              <p:par>
                                <p:cTn id="32" presetID="49" presetClass="path" presetSubtype="0" accel="50000" decel="50000" fill="hold" nodeType="withEffect">
                                  <p:stCondLst>
                                    <p:cond delay="0"/>
                                  </p:stCondLst>
                                  <p:childTnLst>
                                    <p:animMotion origin="layout" path="M -0.30898 -0.18055 L -0.1207 0.04098 " pathEditMode="relative" rAng="0" ptsTypes="AA">
                                      <p:cBhvr>
                                        <p:cTn id="33" dur="1000" fill="hold"/>
                                        <p:tgtEl>
                                          <p:spTgt spid="2"/>
                                        </p:tgtEl>
                                        <p:attrNameLst>
                                          <p:attrName>ppt_x</p:attrName>
                                          <p:attrName>ppt_y</p:attrName>
                                        </p:attrNameLst>
                                      </p:cBhvr>
                                      <p:rCtr x="9414" y="11065"/>
                                    </p:animMotion>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nodeType="clickEffect">
                                  <p:stCondLst>
                                    <p:cond delay="0"/>
                                  </p:stCondLst>
                                  <p:childTnLst>
                                    <p:set>
                                      <p:cBhvr>
                                        <p:cTn id="37" dur="1" fill="hold">
                                          <p:stCondLst>
                                            <p:cond delay="0"/>
                                          </p:stCondLst>
                                        </p:cTn>
                                        <p:tgtEl>
                                          <p:spTgt spid="2"/>
                                        </p:tgtEl>
                                        <p:attrNameLst>
                                          <p:attrName>style.visibility</p:attrName>
                                        </p:attrNameLst>
                                      </p:cBhvr>
                                      <p:to>
                                        <p:strVal val="hidden"/>
                                      </p:to>
                                    </p:set>
                                  </p:childTnLst>
                                </p:cTn>
                              </p:par>
                              <p:par>
                                <p:cTn id="38" presetID="1" presetClass="exit" presetSubtype="0" fill="hold" grpId="0" nodeType="withEffect">
                                  <p:stCondLst>
                                    <p:cond delay="0"/>
                                  </p:stCondLst>
                                  <p:childTnLst>
                                    <p:set>
                                      <p:cBhvr>
                                        <p:cTn id="39" dur="1" fill="hold">
                                          <p:stCondLst>
                                            <p:cond delay="0"/>
                                          </p:stCondLst>
                                        </p:cTn>
                                        <p:tgtEl>
                                          <p:spTgt spid="11"/>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4"/>
                                        </p:tgtEl>
                                        <p:attrNameLst>
                                          <p:attrName>style.visibility</p:attrName>
                                        </p:attrNameLst>
                                      </p:cBhvr>
                                      <p:to>
                                        <p:strVal val="hidden"/>
                                      </p:to>
                                    </p:set>
                                  </p:childTnLst>
                                </p:cTn>
                              </p:par>
                              <p:par>
                                <p:cTn id="42" presetID="1" presetClass="exit" presetSubtype="0" fill="hold" grpId="0" nodeType="withEffect">
                                  <p:stCondLst>
                                    <p:cond delay="0"/>
                                  </p:stCondLst>
                                  <p:childTnLst>
                                    <p:set>
                                      <p:cBhvr>
                                        <p:cTn id="43" dur="1" fill="hold">
                                          <p:stCondLst>
                                            <p:cond delay="0"/>
                                          </p:stCondLst>
                                        </p:cTn>
                                        <p:tgtEl>
                                          <p:spTgt spid="7">
                                            <p:txEl>
                                              <p:pRg st="0" end="0"/>
                                            </p:txEl>
                                          </p:spTgt>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0"/>
                                          </p:stCondLst>
                                        </p:cTn>
                                        <p:tgtEl>
                                          <p:spTgt spid="8"/>
                                        </p:tgtEl>
                                        <p:attrNameLst>
                                          <p:attrName>style.visibility</p:attrName>
                                        </p:attrNameLst>
                                      </p:cBhvr>
                                      <p:to>
                                        <p:strVal val="hidden"/>
                                      </p:to>
                                    </p:set>
                                  </p:childTnLst>
                                </p:cTn>
                              </p:par>
                              <p:par>
                                <p:cTn id="46" presetID="1" presetClass="exit" presetSubtype="0" fill="hold" grpId="1" nodeType="withEffect">
                                  <p:stCondLst>
                                    <p:cond delay="0"/>
                                  </p:stCondLst>
                                  <p:childTnLst>
                                    <p:set>
                                      <p:cBhvr>
                                        <p:cTn id="47" dur="1" fill="hold">
                                          <p:stCondLst>
                                            <p:cond delay="0"/>
                                          </p:stCondLst>
                                        </p:cTn>
                                        <p:tgtEl>
                                          <p:spTgt spid="10"/>
                                        </p:tgtEl>
                                        <p:attrNameLst>
                                          <p:attrName>style.visibility</p:attrName>
                                        </p:attrNameLst>
                                      </p:cBhvr>
                                      <p:to>
                                        <p:strVal val="hidden"/>
                                      </p:to>
                                    </p:set>
                                  </p:childTnLst>
                                </p:cTn>
                              </p:par>
                              <p:par>
                                <p:cTn id="48" presetID="1" presetClass="entr" presetSubtype="0" fill="hold" nodeType="withEffect">
                                  <p:stCondLst>
                                    <p:cond delay="0"/>
                                  </p:stCondLst>
                                  <p:childTnLst>
                                    <p:set>
                                      <p:cBhvr>
                                        <p:cTn id="49" dur="1" fill="hold">
                                          <p:stCondLst>
                                            <p:cond delay="0"/>
                                          </p:stCondLst>
                                        </p:cTn>
                                        <p:tgtEl>
                                          <p:spTgt spid="4"/>
                                        </p:tgtEl>
                                        <p:attrNameLst>
                                          <p:attrName>style.visibility</p:attrName>
                                        </p:attrNameLst>
                                      </p:cBhvr>
                                      <p:to>
                                        <p:strVal val="visible"/>
                                      </p:to>
                                    </p:set>
                                  </p:childTnLst>
                                </p:cTn>
                              </p:par>
                              <p:par>
                                <p:cTn id="50" presetID="1" presetClass="entr" presetSubtype="0" fill="hold" grpId="0" nodeType="withEffect">
                                  <p:stCondLst>
                                    <p:cond delay="0"/>
                                  </p:stCondLst>
                                  <p:childTnLst>
                                    <p:set>
                                      <p:cBhvr>
                                        <p:cTn id="51" dur="1" fill="hold">
                                          <p:stCondLst>
                                            <p:cond delay="0"/>
                                          </p:stCondLst>
                                        </p:cTn>
                                        <p:tgtEl>
                                          <p:spTgt spid="15"/>
                                        </p:tgtEl>
                                        <p:attrNameLst>
                                          <p:attrName>style.visibility</p:attrName>
                                        </p:attrNameLst>
                                      </p:cBhvr>
                                      <p:to>
                                        <p:strVal val="visible"/>
                                      </p:to>
                                    </p:set>
                                  </p:childTnLst>
                                </p:cTn>
                              </p:par>
                              <p:par>
                                <p:cTn id="52" presetID="1" presetClass="entr" presetSubtype="0" fill="hold" grpId="0" nodeType="withEffect">
                                  <p:stCondLst>
                                    <p:cond delay="0"/>
                                  </p:stCondLst>
                                  <p:childTnLst>
                                    <p:set>
                                      <p:cBhvr>
                                        <p:cTn id="53" dur="1" fill="hold">
                                          <p:stCondLst>
                                            <p:cond delay="0"/>
                                          </p:stCondLst>
                                        </p:cTn>
                                        <p:tgtEl>
                                          <p:spTgt spid="14"/>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16"/>
                                        </p:tgtEl>
                                        <p:attrNameLst>
                                          <p:attrName>style.visibility</p:attrName>
                                        </p:attrNameLst>
                                      </p:cBhvr>
                                      <p:to>
                                        <p:strVal val="visible"/>
                                      </p:to>
                                    </p:set>
                                  </p:childTnLst>
                                </p:cTn>
                              </p:par>
                              <p:par>
                                <p:cTn id="58" presetID="1" presetClass="exit" presetSubtype="0" fill="hold" grpId="1" nodeType="withEffect">
                                  <p:stCondLst>
                                    <p:cond delay="0"/>
                                  </p:stCondLst>
                                  <p:childTnLst>
                                    <p:set>
                                      <p:cBhvr>
                                        <p:cTn id="59" dur="1" fill="hold">
                                          <p:stCondLst>
                                            <p:cond delay="0"/>
                                          </p:stCondLst>
                                        </p:cTn>
                                        <p:tgtEl>
                                          <p:spTgt spid="14"/>
                                        </p:tgtEl>
                                        <p:attrNameLst>
                                          <p:attrName>style.visibility</p:attrName>
                                        </p:attrNameLst>
                                      </p:cBhvr>
                                      <p:to>
                                        <p:strVal val="hidden"/>
                                      </p:to>
                                    </p:set>
                                  </p:childTnLst>
                                </p:cTn>
                              </p:par>
                              <p:par>
                                <p:cTn id="60" presetID="1" presetClass="entr" presetSubtype="0" fill="hold" nodeType="withEffect">
                                  <p:stCondLst>
                                    <p:cond delay="0"/>
                                  </p:stCondLst>
                                  <p:childTnLst>
                                    <p:set>
                                      <p:cBhvr>
                                        <p:cTn id="61" dur="1" fill="hold">
                                          <p:stCondLst>
                                            <p:cond delay="0"/>
                                          </p:stCondLst>
                                        </p:cTn>
                                        <p:tgtEl>
                                          <p:spTgt spid="3"/>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26"/>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13"/>
                                        </p:tgtEl>
                                        <p:attrNameLst>
                                          <p:attrName>style.visibility</p:attrName>
                                        </p:attrNameLst>
                                      </p:cBhvr>
                                      <p:to>
                                        <p:strVal val="visible"/>
                                      </p:to>
                                    </p:set>
                                  </p:childTnLst>
                                </p:cTn>
                              </p:par>
                              <p:par>
                                <p:cTn id="70" presetID="1" presetClass="exit" presetSubtype="0" fill="hold" grpId="1" nodeType="withEffect">
                                  <p:stCondLst>
                                    <p:cond delay="0"/>
                                  </p:stCondLst>
                                  <p:childTnLst>
                                    <p:set>
                                      <p:cBhvr>
                                        <p:cTn id="71" dur="1" fill="hold">
                                          <p:stCondLst>
                                            <p:cond delay="0"/>
                                          </p:stCondLst>
                                        </p:cTn>
                                        <p:tgtEl>
                                          <p:spTgt spid="22"/>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8"/>
                                        </p:tgtEl>
                                        <p:attrNameLst>
                                          <p:attrName>style.visibility</p:attrName>
                                        </p:attrNameLst>
                                      </p:cBhvr>
                                      <p:to>
                                        <p:strVal val="visible"/>
                                      </p:to>
                                    </p:set>
                                  </p:childTnLst>
                                </p:cTn>
                              </p:par>
                              <p:par>
                                <p:cTn id="76" presetID="1" presetClass="exit" presetSubtype="0" fill="hold" grpId="1" nodeType="withEffect">
                                  <p:stCondLst>
                                    <p:cond delay="0"/>
                                  </p:stCondLst>
                                  <p:childTnLst>
                                    <p:set>
                                      <p:cBhvr>
                                        <p:cTn id="77" dur="1" fill="hold">
                                          <p:stCondLst>
                                            <p:cond delay="0"/>
                                          </p:stCondLst>
                                        </p:cTn>
                                        <p:tgtEl>
                                          <p:spTgt spid="15"/>
                                        </p:tgtEl>
                                        <p:attrNameLst>
                                          <p:attrName>style.visibility</p:attrName>
                                        </p:attrNameLst>
                                      </p:cBhvr>
                                      <p:to>
                                        <p:strVal val="hidden"/>
                                      </p:to>
                                    </p:set>
                                  </p:childTnLst>
                                </p:cTn>
                              </p:par>
                              <p:par>
                                <p:cTn id="78" presetID="1" presetClass="exit" presetSubtype="0" fill="hold" grpId="1" nodeType="withEffect">
                                  <p:stCondLst>
                                    <p:cond delay="0"/>
                                  </p:stCondLst>
                                  <p:childTnLst>
                                    <p:set>
                                      <p:cBhvr>
                                        <p:cTn id="79" dur="1" fill="hold">
                                          <p:stCondLst>
                                            <p:cond delay="0"/>
                                          </p:stCondLst>
                                        </p:cTn>
                                        <p:tgtEl>
                                          <p:spTgt spid="16"/>
                                        </p:tgtEl>
                                        <p:attrNameLst>
                                          <p:attrName>style.visibility</p:attrName>
                                        </p:attrNameLst>
                                      </p:cBhvr>
                                      <p:to>
                                        <p:strVal val="hidden"/>
                                      </p:to>
                                    </p:set>
                                  </p:childTnLst>
                                </p:cTn>
                              </p:par>
                              <p:par>
                                <p:cTn id="80" presetID="1" presetClass="exit" presetSubtype="0" fill="hold" grpId="1" nodeType="withEffect">
                                  <p:stCondLst>
                                    <p:cond delay="0"/>
                                  </p:stCondLst>
                                  <p:childTnLst>
                                    <p:set>
                                      <p:cBhvr>
                                        <p:cTn id="81" dur="1" fill="hold">
                                          <p:stCondLst>
                                            <p:cond delay="0"/>
                                          </p:stCondLst>
                                        </p:cTn>
                                        <p:tgtEl>
                                          <p:spTgt spid="26"/>
                                        </p:tgtEl>
                                        <p:attrNameLst>
                                          <p:attrName>style.visibility</p:attrName>
                                        </p:attrNameLst>
                                      </p:cBhvr>
                                      <p:to>
                                        <p:strVal val="hidden"/>
                                      </p:to>
                                    </p:set>
                                  </p:childTnLst>
                                </p:cTn>
                              </p:par>
                              <p:par>
                                <p:cTn id="82" presetID="1" presetClass="exit" presetSubtype="0" fill="hold" grpId="1" nodeType="withEffect">
                                  <p:stCondLst>
                                    <p:cond delay="0"/>
                                  </p:stCondLst>
                                  <p:childTnLst>
                                    <p:set>
                                      <p:cBhvr>
                                        <p:cTn id="83" dur="1" fill="hold">
                                          <p:stCondLst>
                                            <p:cond delay="0"/>
                                          </p:stCondLst>
                                        </p:cTn>
                                        <p:tgtEl>
                                          <p:spTgt spid="13"/>
                                        </p:tgtEl>
                                        <p:attrNameLst>
                                          <p:attrName>style.visibility</p:attrName>
                                        </p:attrNameLst>
                                      </p:cBhvr>
                                      <p:to>
                                        <p:strVal val="hidden"/>
                                      </p:to>
                                    </p:set>
                                  </p:childTnLst>
                                </p:cTn>
                              </p:par>
                              <p:par>
                                <p:cTn id="84" presetID="1" presetClass="entr" presetSubtype="0" fill="hold" grpId="0" nodeType="withEffect">
                                  <p:stCondLst>
                                    <p:cond delay="0"/>
                                  </p:stCondLst>
                                  <p:childTnLst>
                                    <p:set>
                                      <p:cBhvr>
                                        <p:cTn id="85" dur="1" fill="hold">
                                          <p:stCondLst>
                                            <p:cond delay="0"/>
                                          </p:stCondLst>
                                        </p:cTn>
                                        <p:tgtEl>
                                          <p:spTgt spid="17"/>
                                        </p:tgtEl>
                                        <p:attrNameLst>
                                          <p:attrName>style.visibility</p:attrName>
                                        </p:attrNameLst>
                                      </p:cBhvr>
                                      <p:to>
                                        <p:strVal val="visible"/>
                                      </p:to>
                                    </p:set>
                                  </p:childTnLst>
                                </p:cTn>
                              </p:par>
                            </p:childTnLst>
                          </p:cTn>
                        </p:par>
                      </p:childTnLst>
                    </p:cTn>
                  </p:par>
                  <p:par>
                    <p:cTn id="86" fill="hold">
                      <p:stCondLst>
                        <p:cond delay="indefinite"/>
                      </p:stCondLst>
                      <p:childTnLst>
                        <p:par>
                          <p:cTn id="87" fill="hold">
                            <p:stCondLst>
                              <p:cond delay="0"/>
                            </p:stCondLst>
                            <p:childTnLst>
                              <p:par>
                                <p:cTn id="88" presetID="1" presetClass="exit" presetSubtype="0" fill="hold" grpId="1" nodeType="clickEffect">
                                  <p:stCondLst>
                                    <p:cond delay="0"/>
                                  </p:stCondLst>
                                  <p:childTnLst>
                                    <p:set>
                                      <p:cBhvr>
                                        <p:cTn id="89" dur="1" fill="hold">
                                          <p:stCondLst>
                                            <p:cond delay="0"/>
                                          </p:stCondLst>
                                        </p:cTn>
                                        <p:tgtEl>
                                          <p:spTgt spid="17"/>
                                        </p:tgtEl>
                                        <p:attrNameLst>
                                          <p:attrName>style.visibility</p:attrName>
                                        </p:attrNameLst>
                                      </p:cBhvr>
                                      <p:to>
                                        <p:strVal val="hidden"/>
                                      </p:to>
                                    </p:set>
                                  </p:childTnLst>
                                </p:cTn>
                              </p:par>
                              <p:par>
                                <p:cTn id="90" presetID="1" presetClass="entr" presetSubtype="0" fill="hold" grpId="0" nodeType="withEffect">
                                  <p:stCondLst>
                                    <p:cond delay="0"/>
                                  </p:stCondLst>
                                  <p:childTnLst>
                                    <p:set>
                                      <p:cBhvr>
                                        <p:cTn id="91"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7" grpId="0" animBg="1"/>
      <p:bldP spid="17" grpId="1" animBg="1"/>
      <p:bldP spid="18" grpId="0"/>
      <p:bldP spid="13" grpId="0" animBg="1"/>
      <p:bldP spid="13" grpId="1" animBg="1"/>
      <p:bldP spid="26" grpId="0"/>
      <p:bldP spid="26" grpId="1"/>
      <p:bldP spid="22" grpId="0" animBg="1"/>
      <p:bldP spid="22" grpId="1" animBg="1"/>
      <p:bldP spid="14" grpId="0" animBg="1"/>
      <p:bldP spid="14" grpId="1" animBg="1"/>
      <p:bldP spid="16" grpId="0"/>
      <p:bldP spid="16" grpId="1"/>
      <p:bldP spid="15" grpId="0"/>
      <p:bldP spid="15" grpId="1"/>
      <p:bldP spid="11" grpId="0" animBg="1"/>
      <p:bldP spid="11" grpId="1" animBg="1"/>
      <p:bldP spid="10" grpId="0"/>
      <p:bldP spid="10" grpId="1"/>
      <p:bldP spid="9" grpId="0" animBg="1"/>
      <p:bldP spid="9" grpId="1" animBg="1"/>
      <p:bldP spid="8" grpId="0"/>
      <p:bldP spid="8" grpId="1"/>
      <p:bldP spid="5" grpId="0" animBg="1"/>
      <p:bldP spid="5" grpId="1" animBg="1"/>
      <p:bldP spid="7"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Plot: Part 1</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408663"/>
            <a:ext cx="3971940" cy="3479181"/>
          </a:xfrm>
        </p:spPr>
      </p:pic>
      <p:sp>
        <p:nvSpPr>
          <p:cNvPr id="5" name="Oval 4"/>
          <p:cNvSpPr/>
          <p:nvPr/>
        </p:nvSpPr>
        <p:spPr>
          <a:xfrm>
            <a:off x="2709746" y="2854712"/>
            <a:ext cx="858644" cy="60216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a:endCxn id="5" idx="7"/>
          </p:cNvCxnSpPr>
          <p:nvPr/>
        </p:nvCxnSpPr>
        <p:spPr>
          <a:xfrm flipH="1">
            <a:off x="3442644" y="2408663"/>
            <a:ext cx="2244478" cy="534234"/>
          </a:xfrm>
          <a:prstGeom prst="straightConnector1">
            <a:avLst/>
          </a:prstGeom>
          <a:ln w="25400" cmpd="sng">
            <a:headEnd type="none"/>
            <a:tailEnd type="triangle" w="lg" len="lg"/>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5687122" y="2053883"/>
            <a:ext cx="5666678" cy="369332"/>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Click the  “Insert” Tab</a:t>
            </a:r>
          </a:p>
        </p:txBody>
      </p:sp>
      <p:pic>
        <p:nvPicPr>
          <p:cNvPr id="25" name="Picture 2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0899" y="3456878"/>
            <a:ext cx="3662746" cy="3182173"/>
          </a:xfrm>
          <a:prstGeom prst="rect">
            <a:avLst/>
          </a:prstGeom>
        </p:spPr>
      </p:pic>
      <p:sp>
        <p:nvSpPr>
          <p:cNvPr id="27" name="Oval 26"/>
          <p:cNvSpPr/>
          <p:nvPr/>
        </p:nvSpPr>
        <p:spPr>
          <a:xfrm>
            <a:off x="9861452" y="4473526"/>
            <a:ext cx="330820" cy="28135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28"/>
          <p:cNvCxnSpPr>
            <a:endCxn id="27" idx="2"/>
          </p:cNvCxnSpPr>
          <p:nvPr/>
        </p:nvCxnSpPr>
        <p:spPr>
          <a:xfrm>
            <a:off x="7526215" y="4189405"/>
            <a:ext cx="2335237" cy="424798"/>
          </a:xfrm>
          <a:prstGeom prst="straightConnector1">
            <a:avLst/>
          </a:prstGeom>
          <a:ln w="25400">
            <a:tailEnd type="triangle" w="lg" len="med"/>
          </a:ln>
        </p:spPr>
        <p:style>
          <a:lnRef idx="1">
            <a:schemeClr val="dk1"/>
          </a:lnRef>
          <a:fillRef idx="0">
            <a:schemeClr val="dk1"/>
          </a:fillRef>
          <a:effectRef idx="0">
            <a:schemeClr val="dk1"/>
          </a:effectRef>
          <a:fontRef idx="minor">
            <a:schemeClr val="tx1"/>
          </a:fontRef>
        </p:style>
      </p:cxnSp>
      <p:sp>
        <p:nvSpPr>
          <p:cNvPr id="30" name="TextBox 29"/>
          <p:cNvSpPr txBox="1"/>
          <p:nvPr/>
        </p:nvSpPr>
        <p:spPr>
          <a:xfrm>
            <a:off x="5576188" y="3737040"/>
            <a:ext cx="2055166" cy="203132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Click where shown to bring up the drop down menu and select the top left picture, “Scatter”.</a:t>
            </a:r>
          </a:p>
        </p:txBody>
      </p:sp>
    </p:spTree>
    <p:extLst>
      <p:ext uri="{BB962C8B-B14F-4D97-AF65-F5344CB8AC3E}">
        <p14:creationId xmlns:p14="http://schemas.microsoft.com/office/powerpoint/2010/main" val="1520945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Plot: Part 2</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3640" y="1853761"/>
            <a:ext cx="6902790" cy="4687716"/>
          </a:xfrm>
        </p:spPr>
      </p:pic>
      <p:sp>
        <p:nvSpPr>
          <p:cNvPr id="5" name="Oval 4"/>
          <p:cNvSpPr/>
          <p:nvPr/>
        </p:nvSpPr>
        <p:spPr>
          <a:xfrm>
            <a:off x="6611815" y="5950634"/>
            <a:ext cx="717453" cy="520505"/>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7779434" y="1853761"/>
            <a:ext cx="4093698"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Excel will select data automatically that it thinks is right.</a:t>
            </a:r>
          </a:p>
        </p:txBody>
      </p:sp>
      <p:cxnSp>
        <p:nvCxnSpPr>
          <p:cNvPr id="16" name="Straight Arrow Connector 15"/>
          <p:cNvCxnSpPr>
            <a:endCxn id="5" idx="7"/>
          </p:cNvCxnSpPr>
          <p:nvPr/>
        </p:nvCxnSpPr>
        <p:spPr>
          <a:xfrm flipH="1">
            <a:off x="7224199" y="3267635"/>
            <a:ext cx="884377" cy="2759225"/>
          </a:xfrm>
          <a:prstGeom prst="straightConnector1">
            <a:avLst/>
          </a:prstGeom>
          <a:ln w="22225">
            <a:tailEnd type="triangle" w="lg" len="med"/>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7758953" y="2554941"/>
            <a:ext cx="4168588"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To adjust what data is being plotted, click on “select data” as shown </a:t>
            </a:r>
          </a:p>
          <a:p>
            <a:endParaRPr lang="en-US" dirty="0"/>
          </a:p>
        </p:txBody>
      </p:sp>
    </p:spTree>
    <p:extLst>
      <p:ext uri="{BB962C8B-B14F-4D97-AF65-F5344CB8AC3E}">
        <p14:creationId xmlns:p14="http://schemas.microsoft.com/office/powerpoint/2010/main" val="19819331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Plot: Part 3</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168499"/>
            <a:ext cx="5887272" cy="3381847"/>
          </a:xfrm>
        </p:spPr>
      </p:pic>
      <p:sp>
        <p:nvSpPr>
          <p:cNvPr id="5" name="TextBox 4"/>
          <p:cNvSpPr txBox="1"/>
          <p:nvPr/>
        </p:nvSpPr>
        <p:spPr>
          <a:xfrm>
            <a:off x="838200" y="1885071"/>
            <a:ext cx="5914292"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 popup menu will appear as shown below.</a:t>
            </a:r>
          </a:p>
          <a:p>
            <a:pPr marL="285750" indent="-285750">
              <a:buFont typeface="Arial" panose="020B0604020202020204" pitchFamily="34" charset="0"/>
              <a:buChar char="•"/>
            </a:pPr>
            <a:r>
              <a:rPr lang="en-US" dirty="0" smtClean="0"/>
              <a:t>Select the “Edit” option. The menu on the right will appear.</a:t>
            </a:r>
          </a:p>
          <a:p>
            <a:endParaRPr lang="en-US" dirty="0"/>
          </a:p>
        </p:txBody>
      </p:sp>
      <p:sp>
        <p:nvSpPr>
          <p:cNvPr id="6" name="Oval 5"/>
          <p:cNvSpPr/>
          <p:nvPr/>
        </p:nvSpPr>
        <p:spPr>
          <a:xfrm>
            <a:off x="1786597" y="4515729"/>
            <a:ext cx="731520" cy="5627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endCxn id="6" idx="7"/>
          </p:cNvCxnSpPr>
          <p:nvPr/>
        </p:nvCxnSpPr>
        <p:spPr>
          <a:xfrm flipH="1">
            <a:off x="2410988" y="2560320"/>
            <a:ext cx="937123" cy="2037816"/>
          </a:xfrm>
          <a:prstGeom prst="straightConnector1">
            <a:avLst/>
          </a:prstGeom>
          <a:ln w="25400">
            <a:tailEnd type="triangle" w="lg" len="med"/>
          </a:ln>
        </p:spPr>
        <p:style>
          <a:lnRef idx="1">
            <a:schemeClr val="dk1"/>
          </a:lnRef>
          <a:fillRef idx="0">
            <a:schemeClr val="dk1"/>
          </a:fillRef>
          <a:effectRef idx="0">
            <a:schemeClr val="dk1"/>
          </a:effectRef>
          <a:fontRef idx="minor">
            <a:schemeClr val="tx1"/>
          </a:fontRef>
        </p:style>
      </p:cxn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52492" y="1885071"/>
            <a:ext cx="3845623" cy="2384971"/>
          </a:xfrm>
          <a:prstGeom prst="rect">
            <a:avLst/>
          </a:prstGeom>
        </p:spPr>
      </p:pic>
      <p:sp>
        <p:nvSpPr>
          <p:cNvPr id="11" name="TextBox 10"/>
          <p:cNvSpPr txBox="1"/>
          <p:nvPr/>
        </p:nvSpPr>
        <p:spPr>
          <a:xfrm>
            <a:off x="6977575" y="5078437"/>
            <a:ext cx="5092505"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Click one of the shown buttons, then hold the left mouse button and drag to select the data you would like to be plotted on the corresponding axis</a:t>
            </a:r>
            <a:r>
              <a:rPr lang="en-US" dirty="0" smtClean="0"/>
              <a:t>. </a:t>
            </a:r>
            <a:r>
              <a:rPr lang="en-US" dirty="0" smtClean="0"/>
              <a:t>Press “Enter” on the keyboard to confirm your selection</a:t>
            </a:r>
            <a:r>
              <a:rPr lang="en-US" dirty="0"/>
              <a:t>.</a:t>
            </a:r>
            <a:endParaRPr lang="en-US" dirty="0" smtClean="0"/>
          </a:p>
        </p:txBody>
      </p:sp>
      <p:sp>
        <p:nvSpPr>
          <p:cNvPr id="13" name="Oval 12"/>
          <p:cNvSpPr/>
          <p:nvPr/>
        </p:nvSpPr>
        <p:spPr>
          <a:xfrm>
            <a:off x="8918917" y="2954215"/>
            <a:ext cx="492369" cy="844062"/>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V="1">
            <a:off x="8918917" y="3826413"/>
            <a:ext cx="225083" cy="1097279"/>
          </a:xfrm>
          <a:prstGeom prst="straightConnector1">
            <a:avLst/>
          </a:prstGeom>
          <a:ln w="25400">
            <a:tailEnd type="triangle" w="lg" len="med"/>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81683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Plot: Part 4</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21706" y="3196635"/>
            <a:ext cx="5887272" cy="3381847"/>
          </a:xfrm>
        </p:spPr>
      </p:pic>
      <p:sp>
        <p:nvSpPr>
          <p:cNvPr id="5" name="TextBox 4"/>
          <p:cNvSpPr txBox="1"/>
          <p:nvPr/>
        </p:nvSpPr>
        <p:spPr>
          <a:xfrm>
            <a:off x="521706" y="2120496"/>
            <a:ext cx="5950634"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To plot additional  sets of data on a single graph, select “Add”. When you are finished selecting the data, click “Ok”.</a:t>
            </a:r>
            <a:endParaRPr lang="en-US" dirty="0"/>
          </a:p>
        </p:txBody>
      </p:sp>
      <p:sp>
        <p:nvSpPr>
          <p:cNvPr id="6" name="Oval 5"/>
          <p:cNvSpPr/>
          <p:nvPr/>
        </p:nvSpPr>
        <p:spPr>
          <a:xfrm>
            <a:off x="838200" y="4529797"/>
            <a:ext cx="596705" cy="5627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a:endCxn id="6" idx="0"/>
          </p:cNvCxnSpPr>
          <p:nvPr/>
        </p:nvCxnSpPr>
        <p:spPr>
          <a:xfrm flipH="1">
            <a:off x="1136553" y="2700377"/>
            <a:ext cx="410893" cy="1829420"/>
          </a:xfrm>
          <a:prstGeom prst="straightConnector1">
            <a:avLst/>
          </a:prstGeom>
          <a:ln w="25400">
            <a:tailEnd type="triangle" w="lg" len="med"/>
          </a:ln>
        </p:spPr>
        <p:style>
          <a:lnRef idx="1">
            <a:schemeClr val="dk1"/>
          </a:lnRef>
          <a:fillRef idx="0">
            <a:schemeClr val="dk1"/>
          </a:fillRef>
          <a:effectRef idx="0">
            <a:schemeClr val="dk1"/>
          </a:effectRef>
          <a:fontRef idx="minor">
            <a:schemeClr val="tx1"/>
          </a:fontRef>
        </p:style>
      </p:cxnSp>
      <p:sp>
        <p:nvSpPr>
          <p:cNvPr id="3" name="TextBox 2"/>
          <p:cNvSpPr txBox="1"/>
          <p:nvPr/>
        </p:nvSpPr>
        <p:spPr>
          <a:xfrm>
            <a:off x="6716110" y="2120496"/>
            <a:ext cx="5249918"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When plotting multiple data sets on a single graph, the data points from each set will be differentiated by different colors on the graph. You will need to change the shape of the data points by using the options in the sidebar, as the colors will not show up when you print your graphs.</a:t>
            </a:r>
            <a:endParaRPr lang="en-US" dirty="0"/>
          </a:p>
        </p:txBody>
      </p:sp>
    </p:spTree>
    <p:extLst>
      <p:ext uri="{BB962C8B-B14F-4D97-AF65-F5344CB8AC3E}">
        <p14:creationId xmlns:p14="http://schemas.microsoft.com/office/powerpoint/2010/main" val="26990160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Plot: Part 5</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3109463"/>
            <a:ext cx="6897063" cy="3134162"/>
          </a:xfrm>
        </p:spPr>
      </p:pic>
      <p:sp>
        <p:nvSpPr>
          <p:cNvPr id="8" name="Oval 7"/>
          <p:cNvSpPr/>
          <p:nvPr/>
        </p:nvSpPr>
        <p:spPr>
          <a:xfrm>
            <a:off x="5697415" y="3305907"/>
            <a:ext cx="398585" cy="40796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38200" y="1690688"/>
            <a:ext cx="4774809"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Select the graph and click the plus symbol to bring up the shown menu.</a:t>
            </a:r>
          </a:p>
        </p:txBody>
      </p:sp>
      <p:cxnSp>
        <p:nvCxnSpPr>
          <p:cNvPr id="11" name="Straight Arrow Connector 10"/>
          <p:cNvCxnSpPr>
            <a:endCxn id="8" idx="1"/>
          </p:cNvCxnSpPr>
          <p:nvPr/>
        </p:nvCxnSpPr>
        <p:spPr>
          <a:xfrm>
            <a:off x="3741683" y="2196662"/>
            <a:ext cx="2014103" cy="1168990"/>
          </a:xfrm>
          <a:prstGeom prst="straightConnector1">
            <a:avLst/>
          </a:prstGeom>
          <a:ln w="25400">
            <a:tailEnd type="triangle" w="lg" len="med"/>
          </a:ln>
        </p:spPr>
        <p:style>
          <a:lnRef idx="1">
            <a:schemeClr val="dk1"/>
          </a:lnRef>
          <a:fillRef idx="0">
            <a:schemeClr val="dk1"/>
          </a:fillRef>
          <a:effectRef idx="0">
            <a:schemeClr val="dk1"/>
          </a:effectRef>
          <a:fontRef idx="minor">
            <a:schemeClr val="tx1"/>
          </a:fontRef>
        </p:style>
      </p:cxnSp>
      <p:sp>
        <p:nvSpPr>
          <p:cNvPr id="13" name="TextBox 12"/>
          <p:cNvSpPr txBox="1"/>
          <p:nvPr/>
        </p:nvSpPr>
        <p:spPr>
          <a:xfrm>
            <a:off x="8051732" y="3042486"/>
            <a:ext cx="3713870" cy="120032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Click the appropriate box to add </a:t>
            </a:r>
            <a:r>
              <a:rPr lang="en-US" dirty="0" smtClean="0"/>
              <a:t>things to your graph</a:t>
            </a:r>
            <a:r>
              <a:rPr lang="en-US" dirty="0" smtClean="0"/>
              <a:t>. </a:t>
            </a:r>
            <a:r>
              <a:rPr lang="en-US" dirty="0" smtClean="0"/>
              <a:t>Clicking the “Chart Title” box will add a title if one is not there already. </a:t>
            </a:r>
          </a:p>
        </p:txBody>
      </p:sp>
      <p:sp>
        <p:nvSpPr>
          <p:cNvPr id="15" name="TextBox 14"/>
          <p:cNvSpPr txBox="1"/>
          <p:nvPr/>
        </p:nvSpPr>
        <p:spPr>
          <a:xfrm>
            <a:off x="8051732" y="5133066"/>
            <a:ext cx="3709344"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Similarly, double </a:t>
            </a:r>
            <a:r>
              <a:rPr lang="en-US" dirty="0"/>
              <a:t>click the axis title text with the left mouse button when it appears on the graph to edit it.</a:t>
            </a:r>
          </a:p>
          <a:p>
            <a:endParaRPr lang="en-US" dirty="0"/>
          </a:p>
        </p:txBody>
      </p:sp>
      <p:sp>
        <p:nvSpPr>
          <p:cNvPr id="16" name="Oval 15"/>
          <p:cNvSpPr/>
          <p:nvPr/>
        </p:nvSpPr>
        <p:spPr>
          <a:xfrm>
            <a:off x="2654267" y="3433174"/>
            <a:ext cx="1376855" cy="37894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endCxn id="16" idx="6"/>
          </p:cNvCxnSpPr>
          <p:nvPr/>
        </p:nvCxnSpPr>
        <p:spPr>
          <a:xfrm flipH="1" flipV="1">
            <a:off x="4031122" y="3622644"/>
            <a:ext cx="4020610" cy="655809"/>
          </a:xfrm>
          <a:prstGeom prst="straightConnector1">
            <a:avLst/>
          </a:prstGeom>
          <a:ln w="25400">
            <a:tailEnd type="triangle" w="lg" len="med"/>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8051732" y="4191469"/>
            <a:ext cx="3709344" cy="1200329"/>
          </a:xfrm>
          <a:prstGeom prst="rect">
            <a:avLst/>
          </a:prstGeom>
          <a:noFill/>
        </p:spPr>
        <p:txBody>
          <a:bodyPr wrap="square" rtlCol="0">
            <a:spAutoFit/>
          </a:bodyPr>
          <a:lstStyle/>
          <a:p>
            <a:pPr marL="285750" indent="-285750">
              <a:buFont typeface="Arial" panose="020B0604020202020204" pitchFamily="34" charset="0"/>
              <a:buChar char="•"/>
            </a:pPr>
            <a:r>
              <a:rPr lang="en-US" dirty="0"/>
              <a:t>Double clicking the title text on the graph also allows you to edit the title.</a:t>
            </a:r>
          </a:p>
          <a:p>
            <a:endParaRPr lang="en-US" dirty="0"/>
          </a:p>
        </p:txBody>
      </p:sp>
      <p:sp>
        <p:nvSpPr>
          <p:cNvPr id="4" name="TextBox 3" hidden="1"/>
          <p:cNvSpPr txBox="1"/>
          <p:nvPr/>
        </p:nvSpPr>
        <p:spPr>
          <a:xfrm>
            <a:off x="961697" y="1576552"/>
            <a:ext cx="5738648" cy="923330"/>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Change the upper and lower bounds of the axis so that your data fills up the graph by selecting them and using the sidebar. </a:t>
            </a:r>
            <a:endParaRPr lang="en-US" dirty="0"/>
          </a:p>
        </p:txBody>
      </p:sp>
      <p:sp>
        <p:nvSpPr>
          <p:cNvPr id="17" name="Rectangle 5"/>
          <p:cNvSpPr/>
          <p:nvPr/>
        </p:nvSpPr>
        <p:spPr>
          <a:xfrm>
            <a:off x="1150882" y="5880538"/>
            <a:ext cx="4587767" cy="183372"/>
          </a:xfrm>
          <a:prstGeom prst="rect">
            <a:avLst/>
          </a:prstGeom>
          <a:no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5"/>
          <p:cNvSpPr/>
          <p:nvPr/>
        </p:nvSpPr>
        <p:spPr>
          <a:xfrm rot="16200000">
            <a:off x="-93361" y="4742516"/>
            <a:ext cx="2628356" cy="237695"/>
          </a:xfrm>
          <a:prstGeom prst="rect">
            <a:avLst/>
          </a:prstGeom>
          <a:noFill/>
          <a:ln w="508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7191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xit" presetSubtype="0" fill="hold" nodeType="withEffect">
                                  <p:stCondLst>
                                    <p:cond delay="0"/>
                                  </p:stCondLst>
                                  <p:childTnLst>
                                    <p:set>
                                      <p:cBhvr>
                                        <p:cTn id="12" dur="1" fill="hold">
                                          <p:stCondLst>
                                            <p:cond delay="0"/>
                                          </p:stCondLst>
                                        </p:cTn>
                                        <p:tgtEl>
                                          <p:spTgt spid="11"/>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hidden"/>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3"/>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14"/>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1"/>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8"/>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18"/>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6"/>
                                        </p:tgtEl>
                                        <p:attrNameLst>
                                          <p:attrName>style.visibility</p:attrName>
                                        </p:attrNameLst>
                                      </p:cBhvr>
                                      <p:to>
                                        <p:strVal val="hidden"/>
                                      </p:to>
                                    </p:set>
                                  </p:childTnLst>
                                </p:cTn>
                              </p:par>
                              <p:par>
                                <p:cTn id="35" presetID="1" presetClass="exit" presetSubtype="0" fill="hold" grpId="1" nodeType="withEffect">
                                  <p:stCondLst>
                                    <p:cond delay="0"/>
                                  </p:stCondLst>
                                  <p:childTnLst>
                                    <p:set>
                                      <p:cBhvr>
                                        <p:cTn id="36" dur="1" fill="hold">
                                          <p:stCondLst>
                                            <p:cond delay="0"/>
                                          </p:stCondLst>
                                        </p:cTn>
                                        <p:tgtEl>
                                          <p:spTgt spid="15"/>
                                        </p:tgtEl>
                                        <p:attrNameLst>
                                          <p:attrName>style.visibility</p:attrName>
                                        </p:attrNameLst>
                                      </p:cBhvr>
                                      <p:to>
                                        <p:strVal val="hidden"/>
                                      </p:to>
                                    </p:set>
                                  </p:childTnLst>
                                </p:cTn>
                              </p:par>
                              <p:par>
                                <p:cTn id="37" presetID="1" presetClass="exit"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9" grpId="0"/>
      <p:bldP spid="13" grpId="0"/>
      <p:bldP spid="13" grpId="1"/>
      <p:bldP spid="15" grpId="0"/>
      <p:bldP spid="15" grpId="1"/>
      <p:bldP spid="16" grpId="0" animBg="1"/>
      <p:bldP spid="16" grpId="1" animBg="1"/>
      <p:bldP spid="14" grpId="0"/>
      <p:bldP spid="14" grpId="1"/>
      <p:bldP spid="4" grpId="0"/>
      <p:bldP spid="17" grpId="0" animBg="1"/>
      <p:bldP spid="1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Plot: Part 6</a:t>
            </a:r>
            <a:endParaRPr lang="en-US" dirty="0"/>
          </a:p>
        </p:txBody>
      </p:sp>
      <p:sp>
        <p:nvSpPr>
          <p:cNvPr id="5" name="TextBox 4"/>
          <p:cNvSpPr txBox="1"/>
          <p:nvPr/>
        </p:nvSpPr>
        <p:spPr>
          <a:xfrm>
            <a:off x="838199" y="1519518"/>
            <a:ext cx="5723965" cy="64633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To add a </a:t>
            </a:r>
            <a:r>
              <a:rPr lang="en-US" dirty="0" err="1" smtClean="0"/>
              <a:t>trendline</a:t>
            </a:r>
            <a:r>
              <a:rPr lang="en-US" dirty="0" smtClean="0"/>
              <a:t>, hover the mouse over “</a:t>
            </a:r>
            <a:r>
              <a:rPr lang="en-US" dirty="0" err="1" smtClean="0"/>
              <a:t>Trendline</a:t>
            </a:r>
            <a:r>
              <a:rPr lang="en-US" dirty="0" smtClean="0"/>
              <a:t>” and click on the little arrow that appears.</a:t>
            </a:r>
            <a:endParaRPr lang="en-US" dirty="0"/>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199" y="2845081"/>
            <a:ext cx="2619741" cy="2953162"/>
          </a:xfrm>
        </p:spPr>
      </p:pic>
      <p:sp>
        <p:nvSpPr>
          <p:cNvPr id="9" name="Oval 8"/>
          <p:cNvSpPr/>
          <p:nvPr/>
        </p:nvSpPr>
        <p:spPr>
          <a:xfrm>
            <a:off x="2823882" y="4988859"/>
            <a:ext cx="215153" cy="215153"/>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a:endCxn id="9" idx="7"/>
          </p:cNvCxnSpPr>
          <p:nvPr/>
        </p:nvCxnSpPr>
        <p:spPr>
          <a:xfrm flipH="1">
            <a:off x="3007527" y="2165849"/>
            <a:ext cx="1066932" cy="2854518"/>
          </a:xfrm>
          <a:prstGeom prst="straightConnector1">
            <a:avLst/>
          </a:prstGeom>
          <a:ln w="25400">
            <a:tailEnd type="triangle" w="lg" len="med"/>
          </a:ln>
        </p:spPr>
        <p:style>
          <a:lnRef idx="1">
            <a:schemeClr val="dk1"/>
          </a:lnRef>
          <a:fillRef idx="0">
            <a:schemeClr val="dk1"/>
          </a:fillRef>
          <a:effectRef idx="0">
            <a:schemeClr val="dk1"/>
          </a:effectRef>
          <a:fontRef idx="minor">
            <a:schemeClr val="tx1"/>
          </a:fontRef>
        </p:style>
      </p:cxn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86163" y="2721238"/>
            <a:ext cx="3667637" cy="3200847"/>
          </a:xfrm>
          <a:prstGeom prst="rect">
            <a:avLst/>
          </a:prstGeom>
        </p:spPr>
      </p:pic>
      <p:sp>
        <p:nvSpPr>
          <p:cNvPr id="13" name="TextBox 12"/>
          <p:cNvSpPr txBox="1"/>
          <p:nvPr/>
        </p:nvSpPr>
        <p:spPr>
          <a:xfrm>
            <a:off x="6942130" y="813525"/>
            <a:ext cx="4706471" cy="1754326"/>
          </a:xfrm>
          <a:prstGeom prst="rect">
            <a:avLst/>
          </a:prstGeom>
          <a:noFill/>
        </p:spPr>
        <p:txBody>
          <a:bodyPr wrap="square" rtlCol="0">
            <a:spAutoFit/>
          </a:bodyPr>
          <a:lstStyle/>
          <a:p>
            <a:pPr marL="285750" indent="-285750">
              <a:buFont typeface="Arial" panose="020B0604020202020204" pitchFamily="34" charset="0"/>
              <a:buChar char="•"/>
            </a:pPr>
            <a:r>
              <a:rPr lang="en-US" dirty="0" smtClean="0"/>
              <a:t>On the menu that appears, select “More Options”.</a:t>
            </a:r>
          </a:p>
          <a:p>
            <a:pPr marL="285750" indent="-285750">
              <a:buFont typeface="Arial" panose="020B0604020202020204" pitchFamily="34" charset="0"/>
              <a:buChar char="•"/>
            </a:pPr>
            <a:r>
              <a:rPr lang="en-US" dirty="0" smtClean="0"/>
              <a:t>Then in the sidebar you can set the type of trend line and adjust any other </a:t>
            </a:r>
            <a:r>
              <a:rPr lang="en-US" dirty="0" smtClean="0"/>
              <a:t>settings</a:t>
            </a:r>
            <a:r>
              <a:rPr lang="en-US" dirty="0"/>
              <a:t> </a:t>
            </a:r>
            <a:r>
              <a:rPr lang="en-US" dirty="0" smtClean="0"/>
              <a:t>like displaying the equation of the line or the       r-squared value.</a:t>
            </a:r>
          </a:p>
        </p:txBody>
      </p:sp>
    </p:spTree>
    <p:extLst>
      <p:ext uri="{BB962C8B-B14F-4D97-AF65-F5344CB8AC3E}">
        <p14:creationId xmlns:p14="http://schemas.microsoft.com/office/powerpoint/2010/main" val="2057968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362</TotalTime>
  <Words>549</Words>
  <Application>Microsoft Office PowerPoint</Application>
  <PresentationFormat>Widescreen</PresentationFormat>
  <Paragraphs>33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Navigating Excel</vt:lpstr>
      <vt:lpstr>PowerPoint Presentation</vt:lpstr>
      <vt:lpstr>Making a Plot: Part 1</vt:lpstr>
      <vt:lpstr>Making a Plot: Part 2</vt:lpstr>
      <vt:lpstr>Making a Plot: Part 3</vt:lpstr>
      <vt:lpstr>Making a Plot: Part 4</vt:lpstr>
      <vt:lpstr>Making a Plot: Part 5</vt:lpstr>
      <vt:lpstr>Making a Plot: Part 6</vt:lpstr>
    </vt:vector>
  </TitlesOfParts>
  <Company>Missouri S&amp;T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Navigating Excel</dc:title>
  <dc:creator>Burris, Corey (S&amp;T-Student)</dc:creator>
  <cp:lastModifiedBy>Burris, Corey (S&amp;T-Student)</cp:lastModifiedBy>
  <cp:revision>29</cp:revision>
  <dcterms:created xsi:type="dcterms:W3CDTF">2018-01-19T20:04:33Z</dcterms:created>
  <dcterms:modified xsi:type="dcterms:W3CDTF">2019-01-22T21:27:39Z</dcterms:modified>
</cp:coreProperties>
</file>