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4"/>
  </p:notesMasterIdLst>
  <p:sldIdLst>
    <p:sldId id="256" r:id="rId2"/>
    <p:sldId id="257" r:id="rId3"/>
    <p:sldId id="260" r:id="rId4"/>
    <p:sldId id="259" r:id="rId5"/>
    <p:sldId id="258"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92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5255858704308661"/>
          <c:y val="0.15069290444887934"/>
          <c:w val="0.80332283883353639"/>
          <c:h val="0.59510337543547298"/>
        </c:manualLayout>
      </c:layout>
      <c:scatterChart>
        <c:scatterStyle val="lineMarker"/>
        <c:varyColors val="0"/>
        <c:ser>
          <c:idx val="0"/>
          <c:order val="0"/>
          <c:tx>
            <c:v>B</c:v>
          </c:tx>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1"/>
            <c:dispEq val="1"/>
            <c:trendlineLbl>
              <c:layout>
                <c:manualLayout>
                  <c:x val="1.3316701219534724E-2"/>
                  <c:y val="0.11399983750761987"/>
                </c:manualLayout>
              </c:layout>
              <c:numFmt formatCode="General"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rendlineLbl>
          </c:trendline>
          <c:xVal>
            <c:numRef>
              <c:f>Sheet1!$A$2:$A$32</c:f>
              <c:numCache>
                <c:formatCode>General</c:formatCode>
                <c:ptCount val="3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numCache>
            </c:numRef>
          </c:xVal>
          <c:yVal>
            <c:numRef>
              <c:f>Sheet1!$B$2:$B$32</c:f>
              <c:numCache>
                <c:formatCode>General</c:formatCode>
                <c:ptCount val="31"/>
                <c:pt idx="0">
                  <c:v>0</c:v>
                </c:pt>
                <c:pt idx="1">
                  <c:v>0.5</c:v>
                </c:pt>
                <c:pt idx="2">
                  <c:v>1</c:v>
                </c:pt>
                <c:pt idx="3">
                  <c:v>1.5</c:v>
                </c:pt>
                <c:pt idx="4">
                  <c:v>2</c:v>
                </c:pt>
                <c:pt idx="5">
                  <c:v>2.5</c:v>
                </c:pt>
                <c:pt idx="6">
                  <c:v>3</c:v>
                </c:pt>
                <c:pt idx="7">
                  <c:v>3.5</c:v>
                </c:pt>
                <c:pt idx="8">
                  <c:v>4</c:v>
                </c:pt>
                <c:pt idx="9">
                  <c:v>4.5</c:v>
                </c:pt>
                <c:pt idx="10">
                  <c:v>5</c:v>
                </c:pt>
                <c:pt idx="11">
                  <c:v>5.5</c:v>
                </c:pt>
                <c:pt idx="12">
                  <c:v>6</c:v>
                </c:pt>
                <c:pt idx="13">
                  <c:v>6.5</c:v>
                </c:pt>
                <c:pt idx="14">
                  <c:v>7</c:v>
                </c:pt>
                <c:pt idx="15">
                  <c:v>7.5</c:v>
                </c:pt>
                <c:pt idx="16">
                  <c:v>8</c:v>
                </c:pt>
                <c:pt idx="17">
                  <c:v>8.5</c:v>
                </c:pt>
                <c:pt idx="18">
                  <c:v>9</c:v>
                </c:pt>
                <c:pt idx="19">
                  <c:v>9.5</c:v>
                </c:pt>
                <c:pt idx="20">
                  <c:v>10</c:v>
                </c:pt>
                <c:pt idx="21">
                  <c:v>10.5</c:v>
                </c:pt>
                <c:pt idx="22">
                  <c:v>11</c:v>
                </c:pt>
                <c:pt idx="23">
                  <c:v>11.5</c:v>
                </c:pt>
                <c:pt idx="24">
                  <c:v>12</c:v>
                </c:pt>
                <c:pt idx="25">
                  <c:v>12.5</c:v>
                </c:pt>
                <c:pt idx="26">
                  <c:v>13</c:v>
                </c:pt>
                <c:pt idx="27">
                  <c:v>13.5</c:v>
                </c:pt>
                <c:pt idx="28">
                  <c:v>14</c:v>
                </c:pt>
                <c:pt idx="29">
                  <c:v>14.5</c:v>
                </c:pt>
                <c:pt idx="30">
                  <c:v>15</c:v>
                </c:pt>
              </c:numCache>
            </c:numRef>
          </c:yVal>
          <c:smooth val="0"/>
        </c:ser>
        <c:ser>
          <c:idx val="1"/>
          <c:order val="1"/>
          <c:tx>
            <c:v>C</c:v>
          </c:tx>
          <c:spPr>
            <a:ln w="25400" cap="rnd">
              <a:noFill/>
              <a:round/>
            </a:ln>
            <a:effectLst/>
          </c:spPr>
          <c:marker>
            <c:symbol val="circle"/>
            <c:size val="5"/>
            <c:spPr>
              <a:solidFill>
                <a:schemeClr val="accent2"/>
              </a:solidFill>
              <a:ln w="9525">
                <a:solidFill>
                  <a:schemeClr val="accent2"/>
                </a:solidFill>
              </a:ln>
              <a:effectLst/>
            </c:spPr>
          </c:marker>
          <c:trendline>
            <c:spPr>
              <a:ln w="19050" cap="rnd">
                <a:solidFill>
                  <a:schemeClr val="accent2"/>
                </a:solidFill>
                <a:prstDash val="sysDot"/>
              </a:ln>
              <a:effectLst/>
            </c:spPr>
            <c:trendlineType val="poly"/>
            <c:order val="2"/>
            <c:dispRSqr val="1"/>
            <c:dispEq val="1"/>
            <c:trendlineLbl>
              <c:layout>
                <c:manualLayout>
                  <c:x val="-0.15096845212475704"/>
                  <c:y val="0.17794764339830921"/>
                </c:manualLayout>
              </c:layout>
              <c:numFmt formatCode="General" sourceLinked="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rendlineLbl>
          </c:trendline>
          <c:xVal>
            <c:numRef>
              <c:f>Sheet1!$A$2:$A$32</c:f>
              <c:numCache>
                <c:formatCode>General</c:formatCode>
                <c:ptCount val="31"/>
                <c:pt idx="0">
                  <c:v>0</c:v>
                </c:pt>
                <c:pt idx="1">
                  <c:v>0.1</c:v>
                </c:pt>
                <c:pt idx="2">
                  <c:v>0.2</c:v>
                </c:pt>
                <c:pt idx="3">
                  <c:v>0.3</c:v>
                </c:pt>
                <c:pt idx="4">
                  <c:v>0.4</c:v>
                </c:pt>
                <c:pt idx="5">
                  <c:v>0.5</c:v>
                </c:pt>
                <c:pt idx="6">
                  <c:v>0.6</c:v>
                </c:pt>
                <c:pt idx="7">
                  <c:v>0.7</c:v>
                </c:pt>
                <c:pt idx="8">
                  <c:v>0.8</c:v>
                </c:pt>
                <c:pt idx="9">
                  <c:v>0.9</c:v>
                </c:pt>
                <c:pt idx="10">
                  <c:v>1</c:v>
                </c:pt>
                <c:pt idx="11">
                  <c:v>1.1000000000000001</c:v>
                </c:pt>
                <c:pt idx="12">
                  <c:v>1.2</c:v>
                </c:pt>
                <c:pt idx="13">
                  <c:v>1.3</c:v>
                </c:pt>
                <c:pt idx="14">
                  <c:v>1.4</c:v>
                </c:pt>
                <c:pt idx="15">
                  <c:v>1.5</c:v>
                </c:pt>
                <c:pt idx="16">
                  <c:v>1.6</c:v>
                </c:pt>
                <c:pt idx="17">
                  <c:v>1.7</c:v>
                </c:pt>
                <c:pt idx="18">
                  <c:v>1.8</c:v>
                </c:pt>
                <c:pt idx="19">
                  <c:v>1.9</c:v>
                </c:pt>
                <c:pt idx="20">
                  <c:v>2</c:v>
                </c:pt>
                <c:pt idx="21">
                  <c:v>2.1</c:v>
                </c:pt>
                <c:pt idx="22">
                  <c:v>2.2000000000000002</c:v>
                </c:pt>
                <c:pt idx="23">
                  <c:v>2.2999999999999998</c:v>
                </c:pt>
                <c:pt idx="24">
                  <c:v>2.4</c:v>
                </c:pt>
                <c:pt idx="25">
                  <c:v>2.5</c:v>
                </c:pt>
                <c:pt idx="26">
                  <c:v>2.6</c:v>
                </c:pt>
                <c:pt idx="27">
                  <c:v>2.7</c:v>
                </c:pt>
                <c:pt idx="28">
                  <c:v>2.8</c:v>
                </c:pt>
                <c:pt idx="29">
                  <c:v>2.9</c:v>
                </c:pt>
                <c:pt idx="30">
                  <c:v>3</c:v>
                </c:pt>
              </c:numCache>
            </c:numRef>
          </c:xVal>
          <c:yVal>
            <c:numRef>
              <c:f>Sheet1!$C$2:$C$32</c:f>
              <c:numCache>
                <c:formatCode>General</c:formatCode>
                <c:ptCount val="31"/>
                <c:pt idx="0">
                  <c:v>0</c:v>
                </c:pt>
                <c:pt idx="1">
                  <c:v>0.05</c:v>
                </c:pt>
                <c:pt idx="2">
                  <c:v>0.2</c:v>
                </c:pt>
                <c:pt idx="3">
                  <c:v>0.44999999999999996</c:v>
                </c:pt>
                <c:pt idx="4">
                  <c:v>0.8</c:v>
                </c:pt>
                <c:pt idx="5">
                  <c:v>1.25</c:v>
                </c:pt>
                <c:pt idx="6">
                  <c:v>1.7999999999999998</c:v>
                </c:pt>
                <c:pt idx="7">
                  <c:v>2.4499999999999997</c:v>
                </c:pt>
                <c:pt idx="8">
                  <c:v>3.2</c:v>
                </c:pt>
                <c:pt idx="9">
                  <c:v>4.05</c:v>
                </c:pt>
                <c:pt idx="10">
                  <c:v>5</c:v>
                </c:pt>
                <c:pt idx="11">
                  <c:v>6.0500000000000007</c:v>
                </c:pt>
                <c:pt idx="12">
                  <c:v>7.1999999999999993</c:v>
                </c:pt>
                <c:pt idx="13">
                  <c:v>8.4500000000000011</c:v>
                </c:pt>
                <c:pt idx="14">
                  <c:v>9.7999999999999989</c:v>
                </c:pt>
                <c:pt idx="15">
                  <c:v>11.25</c:v>
                </c:pt>
                <c:pt idx="16">
                  <c:v>12.8</c:v>
                </c:pt>
                <c:pt idx="17">
                  <c:v>14.45</c:v>
                </c:pt>
                <c:pt idx="18">
                  <c:v>16.2</c:v>
                </c:pt>
                <c:pt idx="19">
                  <c:v>18.05</c:v>
                </c:pt>
                <c:pt idx="20">
                  <c:v>20</c:v>
                </c:pt>
                <c:pt idx="21">
                  <c:v>22.05</c:v>
                </c:pt>
                <c:pt idx="22">
                  <c:v>24.200000000000003</c:v>
                </c:pt>
                <c:pt idx="23">
                  <c:v>26.45</c:v>
                </c:pt>
                <c:pt idx="24">
                  <c:v>28.799999999999997</c:v>
                </c:pt>
                <c:pt idx="25">
                  <c:v>31.25</c:v>
                </c:pt>
                <c:pt idx="26">
                  <c:v>33.800000000000004</c:v>
                </c:pt>
                <c:pt idx="27">
                  <c:v>36.450000000000003</c:v>
                </c:pt>
                <c:pt idx="28">
                  <c:v>39.199999999999996</c:v>
                </c:pt>
                <c:pt idx="29">
                  <c:v>42.05</c:v>
                </c:pt>
                <c:pt idx="30">
                  <c:v>45</c:v>
                </c:pt>
              </c:numCache>
            </c:numRef>
          </c:yVal>
          <c:smooth val="0"/>
        </c:ser>
        <c:dLbls>
          <c:showLegendKey val="0"/>
          <c:showVal val="0"/>
          <c:showCatName val="0"/>
          <c:showSerName val="0"/>
          <c:showPercent val="0"/>
          <c:showBubbleSize val="0"/>
        </c:dLbls>
        <c:axId val="173897608"/>
        <c:axId val="130334768"/>
      </c:scatterChart>
      <c:valAx>
        <c:axId val="173897608"/>
        <c:scaling>
          <c:orientation val="minMax"/>
        </c:scaling>
        <c:delete val="0"/>
        <c:axPos val="b"/>
        <c:majorGridlines>
          <c:spPr>
            <a:ln w="9525" cap="flat" cmpd="sng" algn="ctr">
              <a:solidFill>
                <a:schemeClr val="tx1">
                  <a:lumMod val="15000"/>
                  <a:lumOff val="85000"/>
                </a:schemeClr>
              </a:solidFill>
              <a:round/>
            </a:ln>
            <a:effectLst/>
          </c:spPr>
        </c:majorGridlines>
        <c:title>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0334768"/>
        <c:crosses val="autoZero"/>
        <c:crossBetween val="midCat"/>
      </c:valAx>
      <c:valAx>
        <c:axId val="130334768"/>
        <c:scaling>
          <c:orientation val="minMax"/>
        </c:scaling>
        <c:delete val="0"/>
        <c:axPos val="l"/>
        <c:majorGridlines>
          <c:spPr>
            <a:ln w="9525" cap="flat" cmpd="sng" algn="ctr">
              <a:solidFill>
                <a:schemeClr val="tx1">
                  <a:lumMod val="15000"/>
                  <a:lumOff val="85000"/>
                </a:schemeClr>
              </a:solidFill>
              <a:round/>
            </a:ln>
            <a:effectLst/>
          </c:spPr>
        </c:majorGridlines>
        <c:title>
          <c:layout>
            <c:manualLayout>
              <c:xMode val="edge"/>
              <c:yMode val="edge"/>
              <c:x val="1.6155761594889396E-2"/>
              <c:y val="0.4152704870224555"/>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73897608"/>
        <c:crosses val="autoZero"/>
        <c:crossBetween val="midCat"/>
      </c:valAx>
      <c:spPr>
        <a:noFill/>
        <a:ln>
          <a:noFill/>
        </a:ln>
        <a:effectLst/>
      </c:spPr>
    </c:plotArea>
    <c:legend>
      <c:legendPos val="b"/>
      <c:layout>
        <c:manualLayout>
          <c:xMode val="edge"/>
          <c:yMode val="edge"/>
          <c:x val="0.12710355450948402"/>
          <c:y val="0.86191066139938655"/>
          <c:w val="0.75030497754260317"/>
          <c:h val="7.536119283029130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12/29/2015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33"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0"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11"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2"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0"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1"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2"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0"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0"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0"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0"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0"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1"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3" name="Slide Number Placeholder 5"/>
          <p:cNvSpPr>
            <a:spLocks noGrp="1"/>
          </p:cNvSpPr>
          <p:nvPr>
            <p:ph type="sldNum" sz="quarter" idx="11"/>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9"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8"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10"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1"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11"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1135 and 2135 Labs: Regression Analysis</a:t>
            </a:r>
            <a:endParaRPr lang="en-US" dirty="0"/>
          </a:p>
        </p:txBody>
      </p:sp>
      <p:sp>
        <p:nvSpPr>
          <p:cNvPr id="6" name="Slide Number Placeholder 5"/>
          <p:cNvSpPr>
            <a:spLocks noGrp="1"/>
          </p:cNvSpPr>
          <p:nvPr>
            <p:ph type="sldNum" sz="quarter" idx="4"/>
          </p:nvPr>
        </p:nvSpPr>
        <p:spPr>
          <a:xfrm>
            <a:off x="7196666" y="6422362"/>
            <a:ext cx="1835698"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Regression Analysis in Microsoft Excel</a:t>
            </a:r>
            <a:endParaRPr lang="en-US" dirty="0"/>
          </a:p>
        </p:txBody>
      </p:sp>
      <p:sp>
        <p:nvSpPr>
          <p:cNvPr id="3" name="Subtitle 2"/>
          <p:cNvSpPr>
            <a:spLocks noGrp="1"/>
          </p:cNvSpPr>
          <p:nvPr>
            <p:ph type="subTitle" idx="1"/>
          </p:nvPr>
        </p:nvSpPr>
        <p:spPr/>
        <p:txBody>
          <a:bodyPr/>
          <a:lstStyle/>
          <a:p>
            <a:pPr algn="ctr"/>
            <a:r>
              <a:rPr lang="en-US" dirty="0" smtClean="0"/>
              <a:t>MS&amp;T Physics 1135 and 2135 Labs</a:t>
            </a:r>
            <a:endParaRPr lang="en-US" dirty="0"/>
          </a:p>
        </p:txBody>
      </p:sp>
    </p:spTree>
    <p:extLst>
      <p:ext uri="{BB962C8B-B14F-4D97-AF65-F5344CB8AC3E}">
        <p14:creationId xmlns:p14="http://schemas.microsoft.com/office/powerpoint/2010/main" val="2006289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a:t>
            </a:r>
            <a:r>
              <a:rPr lang="en-US" dirty="0" smtClean="0"/>
              <a:t>Regression: Output</a:t>
            </a:r>
            <a:endParaRPr lang="en-US" dirty="0"/>
          </a:p>
        </p:txBody>
      </p:sp>
      <p:sp>
        <p:nvSpPr>
          <p:cNvPr id="3" name="Content Placeholder 2"/>
          <p:cNvSpPr>
            <a:spLocks noGrp="1"/>
          </p:cNvSpPr>
          <p:nvPr>
            <p:ph idx="1"/>
          </p:nvPr>
        </p:nvSpPr>
        <p:spPr>
          <a:xfrm>
            <a:off x="677334" y="2160589"/>
            <a:ext cx="3387572" cy="3880773"/>
          </a:xfrm>
        </p:spPr>
        <p:txBody>
          <a:bodyPr/>
          <a:lstStyle/>
          <a:p>
            <a:r>
              <a:rPr lang="en-US" dirty="0" smtClean="0"/>
              <a:t>Here is the output. The only parts we want are the cells in the green box.</a:t>
            </a:r>
          </a:p>
          <a:p>
            <a:r>
              <a:rPr lang="en-US" dirty="0" smtClean="0"/>
              <a:t>This is all based on y=</a:t>
            </a:r>
            <a:r>
              <a:rPr lang="en-US" dirty="0" err="1" smtClean="0"/>
              <a:t>mx+b</a:t>
            </a:r>
            <a:endParaRPr lang="en-US" dirty="0"/>
          </a:p>
          <a:p>
            <a:r>
              <a:rPr lang="en-US" dirty="0" smtClean="0"/>
              <a:t>X Variable 1 is slope: m=coefficient, </a:t>
            </a:r>
            <a:r>
              <a:rPr lang="el-GR" dirty="0" smtClean="0"/>
              <a:t>Δ</a:t>
            </a:r>
            <a:r>
              <a:rPr lang="en-US" dirty="0" smtClean="0"/>
              <a:t>m=standard error.</a:t>
            </a:r>
          </a:p>
          <a:p>
            <a:r>
              <a:rPr lang="en-US" dirty="0" smtClean="0"/>
              <a:t>Intercept is y-intercept: b=coefficient</a:t>
            </a:r>
            <a:r>
              <a:rPr lang="en-US" dirty="0"/>
              <a:t>, </a:t>
            </a:r>
            <a:r>
              <a:rPr lang="en-US" dirty="0" smtClean="0"/>
              <a:t>  </a:t>
            </a:r>
            <a:r>
              <a:rPr lang="el-GR" dirty="0" smtClean="0"/>
              <a:t>Δ</a:t>
            </a:r>
            <a:r>
              <a:rPr lang="en-US" dirty="0" smtClean="0"/>
              <a:t>b=standard </a:t>
            </a:r>
            <a:r>
              <a:rPr lang="en-US" dirty="0"/>
              <a:t>error.</a:t>
            </a:r>
          </a:p>
          <a:p>
            <a:endParaRPr lang="en-US" dirty="0"/>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10</a:t>
            </a:fld>
            <a:r>
              <a:rPr lang="en-US" dirty="0" smtClean="0"/>
              <a:t>/12</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293809114"/>
              </p:ext>
            </p:extLst>
          </p:nvPr>
        </p:nvGraphicFramePr>
        <p:xfrm>
          <a:off x="4064906" y="1611313"/>
          <a:ext cx="5820080" cy="3881434"/>
        </p:xfrm>
        <a:graphic>
          <a:graphicData uri="http://schemas.openxmlformats.org/drawingml/2006/table">
            <a:tbl>
              <a:tblPr>
                <a:tableStyleId>{5C22544A-7EE6-4342-B048-85BDC9FD1C3A}</a:tableStyleId>
              </a:tblPr>
              <a:tblGrid>
                <a:gridCol w="670960"/>
                <a:gridCol w="860381"/>
                <a:gridCol w="694639"/>
                <a:gridCol w="571500"/>
                <a:gridCol w="557322"/>
                <a:gridCol w="861462"/>
                <a:gridCol w="498916"/>
                <a:gridCol w="558800"/>
                <a:gridCol w="546100"/>
              </a:tblGrid>
              <a:tr h="162607">
                <a:tc gridSpan="2">
                  <a:txBody>
                    <a:bodyPr/>
                    <a:lstStyle/>
                    <a:p>
                      <a:pPr algn="l" fontAlgn="b"/>
                      <a:r>
                        <a:rPr lang="en-US" sz="900" u="none" strike="noStrike">
                          <a:effectLst/>
                        </a:rPr>
                        <a:t>SUMMARY OUTPUT</a:t>
                      </a:r>
                      <a:endParaRPr lang="en-US" sz="900" b="0" i="0" u="none" strike="noStrike">
                        <a:solidFill>
                          <a:srgbClr val="000000"/>
                        </a:solidFill>
                        <a:effectLst/>
                        <a:latin typeface="Calibri" panose="020F0502020204030204" pitchFamily="34" charset="0"/>
                      </a:endParaRPr>
                    </a:p>
                  </a:txBody>
                  <a:tcPr marL="8130" marR="8130" marT="8130"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70738">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62607">
                <a:tc gridSpan="2">
                  <a:txBody>
                    <a:bodyPr/>
                    <a:lstStyle/>
                    <a:p>
                      <a:pPr algn="ctr" fontAlgn="b"/>
                      <a:r>
                        <a:rPr lang="en-US" sz="900" u="none" strike="noStrike">
                          <a:effectLst/>
                        </a:rPr>
                        <a:t>Regression Statistics</a:t>
                      </a:r>
                      <a:endParaRPr lang="en-US" sz="900" b="0" i="1" u="none" strike="noStrike">
                        <a:solidFill>
                          <a:srgbClr val="000000"/>
                        </a:solidFill>
                        <a:effectLst/>
                        <a:latin typeface="Calibri" panose="020F0502020204030204" pitchFamily="34" charset="0"/>
                      </a:endParaRPr>
                    </a:p>
                  </a:txBody>
                  <a:tcPr marL="8130" marR="8130" marT="8130" marB="0" anchor="b"/>
                </a:tc>
                <a:tc hMerge="1">
                  <a:txBody>
                    <a:bodyPr/>
                    <a:lstStyle/>
                    <a:p>
                      <a:endParaRPr lang="en-US"/>
                    </a:p>
                  </a:txBody>
                  <a:tcPr/>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62607">
                <a:tc>
                  <a:txBody>
                    <a:bodyPr/>
                    <a:lstStyle/>
                    <a:p>
                      <a:pPr algn="l" fontAlgn="b"/>
                      <a:r>
                        <a:rPr lang="en-US" sz="900" u="none" strike="noStrike">
                          <a:effectLst/>
                        </a:rPr>
                        <a:t>Multiple R</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62607">
                <a:tc>
                  <a:txBody>
                    <a:bodyPr/>
                    <a:lstStyle/>
                    <a:p>
                      <a:pPr algn="l" fontAlgn="b"/>
                      <a:r>
                        <a:rPr lang="en-US" sz="900" u="none" strike="noStrike">
                          <a:effectLst/>
                        </a:rPr>
                        <a:t>R Square</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294319">
                <a:tc>
                  <a:txBody>
                    <a:bodyPr/>
                    <a:lstStyle/>
                    <a:p>
                      <a:pPr algn="l" fontAlgn="b"/>
                      <a:r>
                        <a:rPr lang="en-US" sz="900" u="none" strike="noStrike">
                          <a:effectLst/>
                        </a:rPr>
                        <a:t>Adjusted R Square</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294319">
                <a:tc>
                  <a:txBody>
                    <a:bodyPr/>
                    <a:lstStyle/>
                    <a:p>
                      <a:pPr algn="l" fontAlgn="b"/>
                      <a:r>
                        <a:rPr lang="en-US" sz="900" u="none" strike="noStrike">
                          <a:effectLst/>
                        </a:rPr>
                        <a:t>Standard Error</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1.25E-15</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294319">
                <a:tc>
                  <a:txBody>
                    <a:bodyPr/>
                    <a:lstStyle/>
                    <a:p>
                      <a:pPr algn="l" fontAlgn="b"/>
                      <a:r>
                        <a:rPr lang="en-US" sz="900" u="none" strike="noStrike">
                          <a:effectLst/>
                        </a:rPr>
                        <a:t>Observations</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31</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62607">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70738">
                <a:tc>
                  <a:txBody>
                    <a:bodyPr/>
                    <a:lstStyle/>
                    <a:p>
                      <a:pPr algn="l" fontAlgn="b"/>
                      <a:r>
                        <a:rPr lang="en-US" sz="900" u="none" strike="noStrike">
                          <a:effectLst/>
                        </a:rPr>
                        <a:t>ANOVA</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294319">
                <a:tc>
                  <a:txBody>
                    <a:bodyPr/>
                    <a:lstStyle/>
                    <a:p>
                      <a:pPr algn="ctr" fontAlgn="b"/>
                      <a:r>
                        <a:rPr lang="en-US" sz="900" u="none" strike="noStrike">
                          <a:effectLst/>
                        </a:rPr>
                        <a:t> </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df</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SS</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MS</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F</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Significance F</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294319">
                <a:tc>
                  <a:txBody>
                    <a:bodyPr/>
                    <a:lstStyle/>
                    <a:p>
                      <a:pPr algn="l" fontAlgn="b"/>
                      <a:r>
                        <a:rPr lang="en-US" sz="900" u="none" strike="noStrike">
                          <a:effectLst/>
                        </a:rPr>
                        <a:t>Regression</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620</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620</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3.95E+32</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62607">
                <a:tc>
                  <a:txBody>
                    <a:bodyPr/>
                    <a:lstStyle/>
                    <a:p>
                      <a:pPr algn="l" fontAlgn="b"/>
                      <a:r>
                        <a:rPr lang="en-US" sz="900" u="none" strike="noStrike">
                          <a:effectLst/>
                        </a:rPr>
                        <a:t>Residual</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29</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4.55E-29</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1.57E-30</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70738">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30</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620</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170738">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8130" marR="8130" marT="8130" marB="0" anchor="b"/>
                </a:tc>
              </a:tr>
              <a:tr h="294319">
                <a:tc>
                  <a:txBody>
                    <a:bodyPr/>
                    <a:lstStyle/>
                    <a:p>
                      <a:pPr algn="ctr" fontAlgn="b"/>
                      <a:r>
                        <a:rPr lang="en-US" sz="900" u="none" strike="noStrike">
                          <a:effectLst/>
                        </a:rPr>
                        <a:t> </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Coefficients</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Standard Error</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t Stat</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P-value</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Lower 95%</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Upper 95%</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Lower 95.0%</a:t>
                      </a:r>
                      <a:endParaRPr lang="en-US" sz="900" b="0" i="1" u="none" strike="noStrike">
                        <a:solidFill>
                          <a:srgbClr val="000000"/>
                        </a:solidFill>
                        <a:effectLst/>
                        <a:latin typeface="Calibri" panose="020F0502020204030204" pitchFamily="34" charset="0"/>
                      </a:endParaRPr>
                    </a:p>
                  </a:txBody>
                  <a:tcPr marL="8130" marR="8130" marT="8130" marB="0" anchor="b"/>
                </a:tc>
                <a:tc>
                  <a:txBody>
                    <a:bodyPr/>
                    <a:lstStyle/>
                    <a:p>
                      <a:pPr algn="ctr" fontAlgn="b"/>
                      <a:r>
                        <a:rPr lang="en-US" sz="900" u="none" strike="noStrike">
                          <a:effectLst/>
                        </a:rPr>
                        <a:t>Upper 95.0%</a:t>
                      </a:r>
                      <a:endParaRPr lang="en-US" sz="900" b="0" i="1" u="none" strike="noStrike">
                        <a:solidFill>
                          <a:srgbClr val="000000"/>
                        </a:solidFill>
                        <a:effectLst/>
                        <a:latin typeface="Calibri" panose="020F0502020204030204" pitchFamily="34" charset="0"/>
                      </a:endParaRPr>
                    </a:p>
                  </a:txBody>
                  <a:tcPr marL="8130" marR="8130" marT="8130" marB="0" anchor="b"/>
                </a:tc>
              </a:tr>
              <a:tr h="162607">
                <a:tc>
                  <a:txBody>
                    <a:bodyPr/>
                    <a:lstStyle/>
                    <a:p>
                      <a:pPr algn="l" fontAlgn="b"/>
                      <a:r>
                        <a:rPr lang="en-US" sz="900" u="none" strike="noStrike">
                          <a:effectLst/>
                        </a:rPr>
                        <a:t>Intercept</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1.78E-15</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4.39E-16</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4.042467</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0.000356</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8.78E-16</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2.68E-15</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8.78E-16</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2.68E-15</a:t>
                      </a:r>
                      <a:endParaRPr lang="en-US" sz="900" b="0" i="0" u="none" strike="noStrike">
                        <a:solidFill>
                          <a:srgbClr val="000000"/>
                        </a:solidFill>
                        <a:effectLst/>
                        <a:latin typeface="Calibri" panose="020F0502020204030204" pitchFamily="34" charset="0"/>
                      </a:endParaRPr>
                    </a:p>
                  </a:txBody>
                  <a:tcPr marL="8130" marR="8130" marT="8130" marB="0" anchor="b"/>
                </a:tc>
              </a:tr>
              <a:tr h="294319">
                <a:tc>
                  <a:txBody>
                    <a:bodyPr/>
                    <a:lstStyle/>
                    <a:p>
                      <a:pPr algn="l" fontAlgn="b"/>
                      <a:r>
                        <a:rPr lang="en-US" sz="900" u="none" strike="noStrike">
                          <a:effectLst/>
                        </a:rPr>
                        <a:t>X Variable 1</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2.52E-16</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1.99E+16</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a:effectLst/>
                        </a:rPr>
                        <a:t>5</a:t>
                      </a:r>
                      <a:endParaRPr lang="en-US" sz="900" b="0" i="0" u="none" strike="noStrike">
                        <a:solidFill>
                          <a:srgbClr val="000000"/>
                        </a:solidFill>
                        <a:effectLst/>
                        <a:latin typeface="Calibri" panose="020F0502020204030204" pitchFamily="34" charset="0"/>
                      </a:endParaRPr>
                    </a:p>
                  </a:txBody>
                  <a:tcPr marL="8130" marR="8130" marT="8130" marB="0" anchor="b"/>
                </a:tc>
                <a:tc>
                  <a:txBody>
                    <a:bodyPr/>
                    <a:lstStyle/>
                    <a:p>
                      <a:pPr algn="r" fontAlgn="b"/>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8130" marR="8130" marT="8130" marB="0" anchor="b"/>
                </a:tc>
              </a:tr>
            </a:tbl>
          </a:graphicData>
        </a:graphic>
      </p:graphicFrame>
      <p:sp>
        <p:nvSpPr>
          <p:cNvPr id="8" name="Rectangle 7"/>
          <p:cNvSpPr/>
          <p:nvPr/>
        </p:nvSpPr>
        <p:spPr>
          <a:xfrm>
            <a:off x="3949700" y="4699000"/>
            <a:ext cx="2451100" cy="1054100"/>
          </a:xfrm>
          <a:prstGeom prst="rect">
            <a:avLst/>
          </a:prstGeom>
          <a:no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740814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Quadratic </a:t>
            </a:r>
            <a:r>
              <a:rPr lang="en-US" dirty="0" smtClean="0"/>
              <a:t>Regression: Input</a:t>
            </a:r>
            <a:endParaRPr lang="en-US" dirty="0"/>
          </a:p>
        </p:txBody>
      </p:sp>
      <p:sp>
        <p:nvSpPr>
          <p:cNvPr id="3" name="Content Placeholder 2"/>
          <p:cNvSpPr>
            <a:spLocks noGrp="1"/>
          </p:cNvSpPr>
          <p:nvPr>
            <p:ph idx="1"/>
          </p:nvPr>
        </p:nvSpPr>
        <p:spPr>
          <a:xfrm>
            <a:off x="677334" y="2160589"/>
            <a:ext cx="3744039" cy="3880773"/>
          </a:xfrm>
        </p:spPr>
        <p:txBody>
          <a:bodyPr/>
          <a:lstStyle/>
          <a:p>
            <a:r>
              <a:rPr lang="en-US" dirty="0" smtClean="0"/>
              <a:t>Repeating the process, we can also perform higher order polynomial regressions.</a:t>
            </a:r>
          </a:p>
          <a:p>
            <a:r>
              <a:rPr lang="en-US" dirty="0" smtClean="0"/>
              <a:t>This time, the X range contains two columns. Excel will now calculate a </a:t>
            </a:r>
            <a:r>
              <a:rPr lang="en-US" i="1" dirty="0" smtClean="0"/>
              <a:t>quadratic</a:t>
            </a:r>
            <a:r>
              <a:rPr lang="en-US" dirty="0" smtClean="0"/>
              <a:t> regression analysis.</a:t>
            </a:r>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11</a:t>
            </a:fld>
            <a:r>
              <a:rPr lang="en-US" dirty="0" smtClean="0"/>
              <a:t>/12</a:t>
            </a:r>
            <a:endParaRPr lang="en-US" dirty="0"/>
          </a:p>
        </p:txBody>
      </p:sp>
      <p:pic>
        <p:nvPicPr>
          <p:cNvPr id="7" name="Picture 6"/>
          <p:cNvPicPr>
            <a:picLocks noChangeAspect="1"/>
          </p:cNvPicPr>
          <p:nvPr/>
        </p:nvPicPr>
        <p:blipFill>
          <a:blip r:embed="rId2"/>
          <a:stretch>
            <a:fillRect/>
          </a:stretch>
        </p:blipFill>
        <p:spPr>
          <a:xfrm>
            <a:off x="4421372" y="1930400"/>
            <a:ext cx="4852629" cy="3479800"/>
          </a:xfrm>
          <a:prstGeom prst="rect">
            <a:avLst/>
          </a:prstGeom>
        </p:spPr>
      </p:pic>
    </p:spTree>
    <p:extLst>
      <p:ext uri="{BB962C8B-B14F-4D97-AF65-F5344CB8AC3E}">
        <p14:creationId xmlns:p14="http://schemas.microsoft.com/office/powerpoint/2010/main" val="24887436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Quadratic </a:t>
            </a:r>
            <a:r>
              <a:rPr lang="en-US" dirty="0" smtClean="0"/>
              <a:t>Regression: Output</a:t>
            </a:r>
            <a:endParaRPr lang="en-US" dirty="0"/>
          </a:p>
        </p:txBody>
      </p:sp>
      <p:sp>
        <p:nvSpPr>
          <p:cNvPr id="3" name="Content Placeholder 2"/>
          <p:cNvSpPr>
            <a:spLocks noGrp="1"/>
          </p:cNvSpPr>
          <p:nvPr>
            <p:ph idx="1"/>
          </p:nvPr>
        </p:nvSpPr>
        <p:spPr>
          <a:xfrm>
            <a:off x="677334" y="2701925"/>
            <a:ext cx="8596668" cy="3339437"/>
          </a:xfrm>
        </p:spPr>
        <p:txBody>
          <a:bodyPr>
            <a:normAutofit/>
          </a:bodyPr>
          <a:lstStyle/>
          <a:p>
            <a:r>
              <a:rPr lang="en-US" dirty="0" smtClean="0"/>
              <a:t>Here is the important part of the output. The rest has been left off.</a:t>
            </a:r>
          </a:p>
          <a:p>
            <a:r>
              <a:rPr lang="en-US" dirty="0"/>
              <a:t>The relevant equation now is y=ax</a:t>
            </a:r>
            <a:r>
              <a:rPr lang="en-US" baseline="30000" dirty="0"/>
              <a:t>2</a:t>
            </a:r>
            <a:r>
              <a:rPr lang="en-US" dirty="0"/>
              <a:t>+bx+c</a:t>
            </a:r>
          </a:p>
          <a:p>
            <a:r>
              <a:rPr lang="en-US" dirty="0" smtClean="0"/>
              <a:t>The regression algorithm used in Excel assumes </a:t>
            </a:r>
            <a:r>
              <a:rPr lang="en-US" dirty="0" smtClean="0"/>
              <a:t>the first </a:t>
            </a:r>
            <a:r>
              <a:rPr lang="en-US" dirty="0" smtClean="0"/>
              <a:t>column of X corresponds to the linear term and the </a:t>
            </a:r>
            <a:r>
              <a:rPr lang="en-US" dirty="0" smtClean="0"/>
              <a:t>second </a:t>
            </a:r>
            <a:r>
              <a:rPr lang="en-US" dirty="0" smtClean="0"/>
              <a:t>is the quadratic term: </a:t>
            </a:r>
            <a:r>
              <a:rPr lang="en-US" dirty="0" smtClean="0"/>
              <a:t>y=ax</a:t>
            </a:r>
            <a:r>
              <a:rPr lang="en-US" baseline="-25000" dirty="0" smtClean="0"/>
              <a:t>2</a:t>
            </a:r>
            <a:r>
              <a:rPr lang="en-US" dirty="0" smtClean="0"/>
              <a:t>+bx</a:t>
            </a:r>
            <a:r>
              <a:rPr lang="en-US" baseline="-25000" dirty="0" smtClean="0"/>
              <a:t>1</a:t>
            </a:r>
            <a:r>
              <a:rPr lang="en-US" dirty="0" smtClean="0"/>
              <a:t>+c</a:t>
            </a:r>
            <a:endParaRPr lang="en-US" dirty="0" smtClean="0"/>
          </a:p>
          <a:p>
            <a:r>
              <a:rPr lang="en-US" dirty="0" smtClean="0"/>
              <a:t>Our data wasn’t set up that way; it was a product: y=5x</a:t>
            </a:r>
            <a:r>
              <a:rPr lang="en-US" baseline="-25000" dirty="0" smtClean="0"/>
              <a:t>1</a:t>
            </a:r>
            <a:r>
              <a:rPr lang="en-US" dirty="0" smtClean="0"/>
              <a:t>x</a:t>
            </a:r>
            <a:r>
              <a:rPr lang="en-US" baseline="-25000" dirty="0" smtClean="0"/>
              <a:t>2</a:t>
            </a:r>
          </a:p>
          <a:p>
            <a:r>
              <a:rPr lang="en-US" dirty="0" smtClean="0"/>
              <a:t>Excel fit our column c to a linear combination </a:t>
            </a:r>
            <a:r>
              <a:rPr lang="en-US" dirty="0" smtClean="0"/>
              <a:t>of columns </a:t>
            </a:r>
            <a:r>
              <a:rPr lang="en-US" dirty="0" smtClean="0"/>
              <a:t>a and b instead of a product, so it got different coefficients, but still fit the data </a:t>
            </a:r>
            <a:r>
              <a:rPr lang="en-US" dirty="0" smtClean="0"/>
              <a:t>remarkably </a:t>
            </a:r>
            <a:r>
              <a:rPr lang="en-US" dirty="0" smtClean="0"/>
              <a:t>well with an R</a:t>
            </a:r>
            <a:r>
              <a:rPr lang="en-US" baseline="30000" dirty="0" smtClean="0"/>
              <a:t>2</a:t>
            </a:r>
            <a:r>
              <a:rPr lang="en-US" dirty="0" smtClean="0"/>
              <a:t> of 0.933803694.</a:t>
            </a:r>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12</a:t>
            </a:fld>
            <a:r>
              <a:rPr lang="en-US" dirty="0" smtClean="0"/>
              <a:t>/12</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192686792"/>
              </p:ext>
            </p:extLst>
          </p:nvPr>
        </p:nvGraphicFramePr>
        <p:xfrm>
          <a:off x="3432618" y="1930400"/>
          <a:ext cx="3086100" cy="771525"/>
        </p:xfrm>
        <a:graphic>
          <a:graphicData uri="http://schemas.openxmlformats.org/drawingml/2006/table">
            <a:tbl>
              <a:tblPr>
                <a:tableStyleId>{5C22544A-7EE6-4342-B048-85BDC9FD1C3A}</a:tableStyleId>
              </a:tblPr>
              <a:tblGrid>
                <a:gridCol w="787940"/>
                <a:gridCol w="1034172"/>
                <a:gridCol w="1263988"/>
              </a:tblGrid>
              <a:tr h="190500">
                <a:tc>
                  <a:txBody>
                    <a:bodyPr/>
                    <a:lstStyle/>
                    <a:p>
                      <a:pPr algn="ctr" fontAlgn="b"/>
                      <a:r>
                        <a:rPr lang="en-US" sz="1100" u="none" strike="noStrike">
                          <a:effectLst/>
                        </a:rPr>
                        <a:t> </a:t>
                      </a:r>
                      <a:endParaRPr lang="en-US" sz="11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Coefficients</a:t>
                      </a:r>
                      <a:endParaRPr lang="en-US" sz="1100" b="0" i="1"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a:effectLst/>
                        </a:rPr>
                        <a:t>Standard Error</a:t>
                      </a:r>
                      <a:endParaRPr lang="en-US" sz="1100" b="0" i="1"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Intercept</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-7.25</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1.295183385</a:t>
                      </a:r>
                      <a:endParaRPr lang="en-US" sz="11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100" u="none" strike="noStrike">
                          <a:effectLst/>
                        </a:rPr>
                        <a:t>X Variable 1</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0</a:t>
                      </a:r>
                      <a:endParaRPr lang="en-US" sz="1100" b="0" i="0" u="none" strike="noStrike">
                        <a:solidFill>
                          <a:srgbClr val="000000"/>
                        </a:solidFill>
                        <a:effectLst/>
                        <a:latin typeface="Calibri" panose="020F0502020204030204" pitchFamily="34" charset="0"/>
                      </a:endParaRPr>
                    </a:p>
                  </a:txBody>
                  <a:tcPr marL="9525" marR="9525" marT="9525" marB="0" anchor="b"/>
                </a:tc>
              </a:tr>
              <a:tr h="200025">
                <a:tc>
                  <a:txBody>
                    <a:bodyPr/>
                    <a:lstStyle/>
                    <a:p>
                      <a:pPr algn="l" fontAlgn="b"/>
                      <a:r>
                        <a:rPr lang="en-US" sz="1100" u="none" strike="noStrike">
                          <a:effectLst/>
                        </a:rPr>
                        <a:t>X Variable 2</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a:effectLst/>
                        </a:rPr>
                        <a:t>3</a:t>
                      </a:r>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100" u="none" strike="noStrike" dirty="0">
                          <a:effectLst/>
                        </a:rPr>
                        <a:t>0.14832397</a:t>
                      </a:r>
                      <a:endParaRPr lang="en-US" sz="11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605312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Often, we seek to derive a value for some physical constant from our measured data by fitting a </a:t>
            </a:r>
            <a:r>
              <a:rPr lang="en-US" dirty="0" err="1" smtClean="0"/>
              <a:t>trendline</a:t>
            </a:r>
            <a:r>
              <a:rPr lang="en-US" dirty="0" smtClean="0"/>
              <a:t> to a plot. These </a:t>
            </a:r>
            <a:r>
              <a:rPr lang="en-US" dirty="0" err="1" smtClean="0"/>
              <a:t>trendlines</a:t>
            </a:r>
            <a:r>
              <a:rPr lang="en-US" dirty="0" smtClean="0"/>
              <a:t> are found by regression analysis.</a:t>
            </a:r>
          </a:p>
          <a:p>
            <a:r>
              <a:rPr lang="en-US" dirty="0" smtClean="0"/>
              <a:t>Additionally, sometimes there’s no obvious way to determine the error involved in the measurement. In these instances, an estimate of error can still be obtained using statistical methods. In Excel, the Analysis </a:t>
            </a:r>
            <a:r>
              <a:rPr lang="en-US" dirty="0" err="1" smtClean="0"/>
              <a:t>ToolPak</a:t>
            </a:r>
            <a:r>
              <a:rPr lang="en-US" dirty="0" smtClean="0"/>
              <a:t> add-in provides a Data Analysis feature with many useful functions.</a:t>
            </a:r>
          </a:p>
          <a:p>
            <a:r>
              <a:rPr lang="en-US" dirty="0" smtClean="0"/>
              <a:t>This tutorial covers adding and editing plots and </a:t>
            </a:r>
            <a:r>
              <a:rPr lang="en-US" dirty="0" err="1" smtClean="0"/>
              <a:t>trendlines</a:t>
            </a:r>
            <a:r>
              <a:rPr lang="en-US" dirty="0" smtClean="0"/>
              <a:t>, calculating averages and standard deviations, and using the Regression tool in Data Analysis to find </a:t>
            </a:r>
            <a:r>
              <a:rPr lang="en-US" dirty="0" err="1" smtClean="0"/>
              <a:t>quantitave</a:t>
            </a:r>
            <a:r>
              <a:rPr lang="en-US" dirty="0" smtClean="0"/>
              <a:t> estimates of error in calculated values.</a:t>
            </a:r>
            <a:endParaRPr lang="en-US" dirty="0"/>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/12</a:t>
            </a:r>
            <a:endParaRPr lang="en-US" dirty="0"/>
          </a:p>
        </p:txBody>
      </p:sp>
    </p:spTree>
    <p:extLst>
      <p:ext uri="{BB962C8B-B14F-4D97-AF65-F5344CB8AC3E}">
        <p14:creationId xmlns:p14="http://schemas.microsoft.com/office/powerpoint/2010/main" val="413593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a:t>
            </a:r>
            <a:endParaRPr lang="en-US" dirty="0"/>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/12</a:t>
            </a:r>
            <a:endParaRPr lang="en-US" dirty="0"/>
          </a:p>
        </p:txBody>
      </p:sp>
      <p:sp>
        <p:nvSpPr>
          <p:cNvPr id="6" name="Content Placeholder 2"/>
          <p:cNvSpPr>
            <a:spLocks noGrp="1"/>
          </p:cNvSpPr>
          <p:nvPr>
            <p:ph idx="1"/>
          </p:nvPr>
        </p:nvSpPr>
        <p:spPr>
          <a:xfrm>
            <a:off x="677334" y="2160589"/>
            <a:ext cx="4428681" cy="3880773"/>
          </a:xfrm>
        </p:spPr>
        <p:txBody>
          <a:bodyPr/>
          <a:lstStyle/>
          <a:p>
            <a:r>
              <a:rPr lang="en-US" dirty="0" smtClean="0"/>
              <a:t>Consider the table excerpt at right.</a:t>
            </a:r>
          </a:p>
          <a:p>
            <a:r>
              <a:rPr lang="en-US" dirty="0" smtClean="0"/>
              <a:t>The first column (a) is a list of numbers increasing by a fixed amount. This will serve as our independent variable in the discussion to follow.</a:t>
            </a:r>
          </a:p>
          <a:p>
            <a:r>
              <a:rPr lang="en-US" dirty="0" smtClean="0"/>
              <a:t>The second column (b) is </a:t>
            </a:r>
            <a:r>
              <a:rPr lang="en-US" dirty="0" smtClean="0"/>
              <a:t>simply </a:t>
            </a:r>
            <a:r>
              <a:rPr lang="en-US" dirty="0" smtClean="0"/>
              <a:t>5 times the first: b = 5a.</a:t>
            </a:r>
          </a:p>
          <a:p>
            <a:r>
              <a:rPr lang="en-US" dirty="0" smtClean="0"/>
              <a:t>The third (c) is the product of the first two: c = ab = 5a</a:t>
            </a:r>
            <a:r>
              <a:rPr lang="en-US" baseline="30000" dirty="0" smtClean="0"/>
              <a:t>2</a:t>
            </a:r>
            <a:r>
              <a:rPr lang="en-US" dirty="0" smtClean="0"/>
              <a:t>.</a:t>
            </a:r>
          </a:p>
        </p:txBody>
      </p:sp>
      <p:graphicFrame>
        <p:nvGraphicFramePr>
          <p:cNvPr id="9" name="Table 8"/>
          <p:cNvGraphicFramePr>
            <a:graphicFrameLocks noGrp="1"/>
          </p:cNvGraphicFramePr>
          <p:nvPr>
            <p:extLst>
              <p:ext uri="{D42A27DB-BD31-4B8C-83A1-F6EECF244321}">
                <p14:modId xmlns:p14="http://schemas.microsoft.com/office/powerpoint/2010/main" val="1519270967"/>
              </p:ext>
            </p:extLst>
          </p:nvPr>
        </p:nvGraphicFramePr>
        <p:xfrm>
          <a:off x="5092701" y="825500"/>
          <a:ext cx="4181301" cy="4960620"/>
        </p:xfrm>
        <a:graphic>
          <a:graphicData uri="http://schemas.openxmlformats.org/drawingml/2006/table">
            <a:tbl>
              <a:tblPr>
                <a:tableStyleId>{5C22544A-7EE6-4342-B048-85BDC9FD1C3A}</a:tableStyleId>
              </a:tblPr>
              <a:tblGrid>
                <a:gridCol w="1268262"/>
                <a:gridCol w="1268262"/>
                <a:gridCol w="1644777"/>
              </a:tblGrid>
              <a:tr h="419100">
                <a:tc>
                  <a:txBody>
                    <a:bodyPr/>
                    <a:lstStyle/>
                    <a:p>
                      <a:pPr algn="l" fontAlgn="b"/>
                      <a:r>
                        <a:rPr lang="en-US" sz="1800" u="none" strike="noStrike">
                          <a:effectLst/>
                        </a:rPr>
                        <a:t>a</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b=5a</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c=a*b = 5a^2</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0.05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0.2</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0.45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0.8</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1.25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1.8</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2.45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0.8</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3.2</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0.9</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4.5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4.05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1.1</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6.05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1.2</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7.2</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1.3</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8.45</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1.4</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9.8</a:t>
                      </a:r>
                      <a:endParaRPr lang="en-US" sz="18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r" fontAlgn="b"/>
                      <a:r>
                        <a:rPr lang="en-US" sz="1800" u="none" strike="noStrike">
                          <a:effectLst/>
                        </a:rPr>
                        <a:t>1.5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7.5</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11.25</a:t>
                      </a:r>
                      <a:endParaRPr lang="en-US" sz="1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584606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Plot</a:t>
            </a:r>
            <a:endParaRPr lang="en-US" dirty="0"/>
          </a:p>
        </p:txBody>
      </p:sp>
      <p:sp>
        <p:nvSpPr>
          <p:cNvPr id="3" name="Content Placeholder 2"/>
          <p:cNvSpPr>
            <a:spLocks noGrp="1"/>
          </p:cNvSpPr>
          <p:nvPr>
            <p:ph idx="1"/>
          </p:nvPr>
        </p:nvSpPr>
        <p:spPr>
          <a:xfrm>
            <a:off x="677334" y="4660900"/>
            <a:ext cx="8596668" cy="1380462"/>
          </a:xfrm>
        </p:spPr>
        <p:txBody>
          <a:bodyPr/>
          <a:lstStyle/>
          <a:p>
            <a:r>
              <a:rPr lang="en-US" dirty="0" smtClean="0"/>
              <a:t>Do not use line plots, as they won’t provide accurate </a:t>
            </a:r>
            <a:r>
              <a:rPr lang="en-US" dirty="0" err="1" smtClean="0"/>
              <a:t>trendlines</a:t>
            </a:r>
            <a:r>
              <a:rPr lang="en-US" dirty="0" smtClean="0"/>
              <a:t>. Do not use the various connected scatter plots, as the connections obscure </a:t>
            </a:r>
            <a:r>
              <a:rPr lang="en-US" dirty="0" err="1" smtClean="0"/>
              <a:t>trendlines</a:t>
            </a:r>
            <a:r>
              <a:rPr lang="en-US" dirty="0" smtClean="0"/>
              <a:t>.</a:t>
            </a:r>
          </a:p>
          <a:p>
            <a:r>
              <a:rPr lang="en-US" dirty="0" smtClean="0"/>
              <a:t>In the Insert tab, select the disconnected scatter plot.</a:t>
            </a:r>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4</a:t>
            </a:fld>
            <a:r>
              <a:rPr lang="en-US" dirty="0" smtClean="0"/>
              <a:t>/12</a:t>
            </a:r>
            <a:endParaRPr lang="en-US" dirty="0"/>
          </a:p>
        </p:txBody>
      </p:sp>
      <p:pic>
        <p:nvPicPr>
          <p:cNvPr id="6" name="Picture 5"/>
          <p:cNvPicPr preferRelativeResize="0">
            <a:picLocks noChangeAspect="1"/>
          </p:cNvPicPr>
          <p:nvPr/>
        </p:nvPicPr>
        <p:blipFill rotWithShape="1">
          <a:blip r:embed="rId2">
            <a:extLst>
              <a:ext uri="{28A0092B-C50C-407E-A947-70E740481C1C}">
                <a14:useLocalDpi xmlns:a14="http://schemas.microsoft.com/office/drawing/2010/main" val="0"/>
              </a:ext>
            </a:extLst>
          </a:blip>
          <a:srcRect r="31366" b="55926"/>
          <a:stretch/>
        </p:blipFill>
        <p:spPr>
          <a:xfrm>
            <a:off x="1210118" y="1435100"/>
            <a:ext cx="7531100" cy="3022600"/>
          </a:xfrm>
          <a:prstGeom prst="rect">
            <a:avLst/>
          </a:prstGeom>
        </p:spPr>
      </p:pic>
    </p:spTree>
    <p:extLst>
      <p:ext uri="{BB962C8B-B14F-4D97-AF65-F5344CB8AC3E}">
        <p14:creationId xmlns:p14="http://schemas.microsoft.com/office/powerpoint/2010/main" val="4168545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t>
            </a:r>
            <a:r>
              <a:rPr lang="en-US" dirty="0" err="1" smtClean="0"/>
              <a:t>Trendlines</a:t>
            </a:r>
            <a:endParaRPr lang="en-US" dirty="0"/>
          </a:p>
        </p:txBody>
      </p:sp>
      <p:sp>
        <p:nvSpPr>
          <p:cNvPr id="3" name="Content Placeholder 2"/>
          <p:cNvSpPr>
            <a:spLocks noGrp="1"/>
          </p:cNvSpPr>
          <p:nvPr>
            <p:ph idx="1"/>
          </p:nvPr>
        </p:nvSpPr>
        <p:spPr>
          <a:xfrm>
            <a:off x="677334" y="2160589"/>
            <a:ext cx="2967565" cy="3880773"/>
          </a:xfrm>
        </p:spPr>
        <p:txBody>
          <a:bodyPr/>
          <a:lstStyle/>
          <a:p>
            <a:r>
              <a:rPr lang="en-US" dirty="0" smtClean="0"/>
              <a:t>Here we have a plot with two series, B vs A and C vs A.</a:t>
            </a:r>
          </a:p>
          <a:p>
            <a:r>
              <a:rPr lang="en-US" dirty="0" smtClean="0"/>
              <a:t>Make sure your plots have appropriate titles and legends.</a:t>
            </a:r>
          </a:p>
          <a:p>
            <a:r>
              <a:rPr lang="en-US" dirty="0" err="1" smtClean="0"/>
              <a:t>Trendlines</a:t>
            </a:r>
            <a:r>
              <a:rPr lang="en-US" dirty="0" smtClean="0"/>
              <a:t> can be added to each series by right clicking and choosing Add </a:t>
            </a:r>
            <a:r>
              <a:rPr lang="en-US" dirty="0" err="1" smtClean="0"/>
              <a:t>Trendline</a:t>
            </a:r>
            <a:r>
              <a:rPr lang="en-US" dirty="0" smtClean="0"/>
              <a:t>.</a:t>
            </a:r>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5</a:t>
            </a:fld>
            <a:r>
              <a:rPr lang="en-US" dirty="0" smtClean="0"/>
              <a:t>/12</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229261043"/>
              </p:ext>
            </p:extLst>
          </p:nvPr>
        </p:nvGraphicFramePr>
        <p:xfrm>
          <a:off x="3644899" y="1930400"/>
          <a:ext cx="5629103" cy="41109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3307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on </a:t>
            </a:r>
            <a:r>
              <a:rPr lang="en-US" dirty="0" err="1" smtClean="0"/>
              <a:t>Trendlines</a:t>
            </a:r>
            <a:endParaRPr lang="en-US" dirty="0"/>
          </a:p>
        </p:txBody>
      </p:sp>
      <p:sp>
        <p:nvSpPr>
          <p:cNvPr id="3" name="Content Placeholder 2"/>
          <p:cNvSpPr>
            <a:spLocks noGrp="1"/>
          </p:cNvSpPr>
          <p:nvPr>
            <p:ph idx="1"/>
          </p:nvPr>
        </p:nvSpPr>
        <p:spPr>
          <a:xfrm>
            <a:off x="677334" y="2160589"/>
            <a:ext cx="6063018" cy="3880773"/>
          </a:xfrm>
        </p:spPr>
        <p:txBody>
          <a:bodyPr/>
          <a:lstStyle/>
          <a:p>
            <a:r>
              <a:rPr lang="en-US" dirty="0" smtClean="0"/>
              <a:t>Any </a:t>
            </a:r>
            <a:r>
              <a:rPr lang="en-US" dirty="0" err="1" smtClean="0"/>
              <a:t>trendline</a:t>
            </a:r>
            <a:r>
              <a:rPr lang="en-US" dirty="0" smtClean="0"/>
              <a:t> you add should have the equation displayed on the chart. The R</a:t>
            </a:r>
            <a:r>
              <a:rPr lang="en-US" baseline="30000" dirty="0" smtClean="0"/>
              <a:t>2</a:t>
            </a:r>
            <a:r>
              <a:rPr lang="en-US" dirty="0"/>
              <a:t> </a:t>
            </a:r>
            <a:r>
              <a:rPr lang="en-US" dirty="0" smtClean="0"/>
              <a:t>value is optional, but can tell you how well the line fits the data.</a:t>
            </a:r>
          </a:p>
          <a:p>
            <a:r>
              <a:rPr lang="en-US" dirty="0" smtClean="0"/>
              <a:t>Sometimes your equation will have peculiar terms that are statistical artifacts; the quadratic </a:t>
            </a:r>
            <a:r>
              <a:rPr lang="en-US" dirty="0" err="1" smtClean="0"/>
              <a:t>trendline</a:t>
            </a:r>
            <a:r>
              <a:rPr lang="en-US" dirty="0" smtClean="0"/>
              <a:t> on the previous slide is a good example. Set Intercept can fix this, but </a:t>
            </a:r>
            <a:r>
              <a:rPr lang="en-US" dirty="0" smtClean="0"/>
              <a:t>usually </a:t>
            </a:r>
            <a:r>
              <a:rPr lang="en-US" dirty="0" smtClean="0"/>
              <a:t>isn’t necessary.</a:t>
            </a:r>
          </a:p>
          <a:p>
            <a:r>
              <a:rPr lang="en-US" dirty="0" smtClean="0"/>
              <a:t>Choose </a:t>
            </a:r>
            <a:r>
              <a:rPr lang="en-US" dirty="0"/>
              <a:t>the </a:t>
            </a:r>
            <a:r>
              <a:rPr lang="en-US" dirty="0" err="1"/>
              <a:t>trendline</a:t>
            </a:r>
            <a:r>
              <a:rPr lang="en-US" dirty="0"/>
              <a:t> that best fits </a:t>
            </a:r>
            <a:r>
              <a:rPr lang="en-US" i="1" dirty="0"/>
              <a:t>theory</a:t>
            </a:r>
            <a:r>
              <a:rPr lang="en-US" dirty="0"/>
              <a:t>, even if it doesn’t fit the data particularly </a:t>
            </a:r>
            <a:r>
              <a:rPr lang="en-US" dirty="0" smtClean="0"/>
              <a:t>well. Comparing the </a:t>
            </a:r>
            <a:r>
              <a:rPr lang="en-US" dirty="0" err="1" smtClean="0"/>
              <a:t>trendline</a:t>
            </a:r>
            <a:r>
              <a:rPr lang="en-US" dirty="0" smtClean="0"/>
              <a:t> equation to theory provides experimental results, and this can only be done if the two have the same functional form.</a:t>
            </a:r>
            <a:endParaRPr lang="en-US" dirty="0"/>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6</a:t>
            </a:fld>
            <a:r>
              <a:rPr lang="en-US" dirty="0" smtClean="0"/>
              <a:t>/12</a:t>
            </a:r>
            <a:endParaRPr lang="en-US" dirty="0"/>
          </a:p>
        </p:txBody>
      </p:sp>
      <p:pic>
        <p:nvPicPr>
          <p:cNvPr id="6" name="Picture 5"/>
          <p:cNvPicPr>
            <a:picLocks noChangeAspect="1"/>
          </p:cNvPicPr>
          <p:nvPr/>
        </p:nvPicPr>
        <p:blipFill>
          <a:blip r:embed="rId2"/>
          <a:stretch>
            <a:fillRect/>
          </a:stretch>
        </p:blipFill>
        <p:spPr>
          <a:xfrm>
            <a:off x="6740352" y="478762"/>
            <a:ext cx="2533650" cy="5562600"/>
          </a:xfrm>
          <a:prstGeom prst="rect">
            <a:avLst/>
          </a:prstGeom>
        </p:spPr>
      </p:pic>
    </p:spTree>
    <p:extLst>
      <p:ext uri="{BB962C8B-B14F-4D97-AF65-F5344CB8AC3E}">
        <p14:creationId xmlns:p14="http://schemas.microsoft.com/office/powerpoint/2010/main" val="4094997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Simple Statistics</a:t>
            </a:r>
            <a:endParaRPr lang="en-US" dirty="0"/>
          </a:p>
        </p:txBody>
      </p:sp>
      <p:sp>
        <p:nvSpPr>
          <p:cNvPr id="3" name="Content Placeholder 2"/>
          <p:cNvSpPr>
            <a:spLocks noGrp="1"/>
          </p:cNvSpPr>
          <p:nvPr>
            <p:ph idx="1"/>
          </p:nvPr>
        </p:nvSpPr>
        <p:spPr/>
        <p:txBody>
          <a:bodyPr/>
          <a:lstStyle/>
          <a:p>
            <a:r>
              <a:rPr lang="en-US" dirty="0" smtClean="0"/>
              <a:t>You will often need to calculate average values. Type “=average(&lt;range&gt;)” in a cell to calculate the average value of the cells in &lt;range&gt;.</a:t>
            </a:r>
          </a:p>
          <a:p>
            <a:r>
              <a:rPr lang="en-US" dirty="0" smtClean="0"/>
              <a:t>You can use standard deviation as an estimate of measurement error when there is no obvious error associated with the measuring device (i.e. our triple beam balances).  Type “=</a:t>
            </a:r>
            <a:r>
              <a:rPr lang="en-US" dirty="0" err="1" smtClean="0"/>
              <a:t>stdev</a:t>
            </a:r>
            <a:r>
              <a:rPr lang="en-US" dirty="0" smtClean="0"/>
              <a:t>(&lt;range&gt;)” in a cell to calculate the standard deviation of the cells in &lt;range&gt;.</a:t>
            </a:r>
          </a:p>
          <a:p>
            <a:r>
              <a:rPr lang="en-US" dirty="0" smtClean="0"/>
              <a:t>In both cases, you can select the range by clicking and dragging or by using the arrow keys on the keyboard while holding the shift key. You can also hold the control key while clicking to select a discontinuous range, but many Excel functions cannot use discontinuous ranges as arguments.</a:t>
            </a:r>
            <a:endParaRPr lang="en-US" dirty="0"/>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7</a:t>
            </a:fld>
            <a:r>
              <a:rPr lang="en-US" dirty="0" smtClean="0"/>
              <a:t>/12</a:t>
            </a:r>
            <a:endParaRPr lang="en-US" dirty="0"/>
          </a:p>
        </p:txBody>
      </p:sp>
    </p:spTree>
    <p:extLst>
      <p:ext uri="{BB962C8B-B14F-4D97-AF65-F5344CB8AC3E}">
        <p14:creationId xmlns:p14="http://schemas.microsoft.com/office/powerpoint/2010/main" val="349967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the Regression Analysis </a:t>
            </a:r>
            <a:r>
              <a:rPr lang="en-US" dirty="0" err="1" smtClean="0"/>
              <a:t>ToolPak</a:t>
            </a:r>
            <a:endParaRPr lang="en-US" dirty="0"/>
          </a:p>
        </p:txBody>
      </p:sp>
      <p:sp>
        <p:nvSpPr>
          <p:cNvPr id="3" name="Content Placeholder 2"/>
          <p:cNvSpPr>
            <a:spLocks noGrp="1"/>
          </p:cNvSpPr>
          <p:nvPr>
            <p:ph idx="1"/>
          </p:nvPr>
        </p:nvSpPr>
        <p:spPr>
          <a:xfrm>
            <a:off x="677334" y="2160589"/>
            <a:ext cx="3367888" cy="3880773"/>
          </a:xfrm>
        </p:spPr>
        <p:txBody>
          <a:bodyPr/>
          <a:lstStyle/>
          <a:p>
            <a:r>
              <a:rPr lang="en-US" dirty="0" smtClean="0"/>
              <a:t>You will likely have to add the Analysis </a:t>
            </a:r>
            <a:r>
              <a:rPr lang="en-US" dirty="0" err="1" smtClean="0"/>
              <a:t>ToolPak</a:t>
            </a:r>
            <a:r>
              <a:rPr lang="en-US" dirty="0" smtClean="0"/>
              <a:t> the first time you use it.</a:t>
            </a:r>
          </a:p>
          <a:p>
            <a:r>
              <a:rPr lang="en-US" dirty="0" smtClean="0"/>
              <a:t>Click File&gt;Options to bring up the Options Dialogue.</a:t>
            </a:r>
          </a:p>
          <a:p>
            <a:r>
              <a:rPr lang="en-US" dirty="0" smtClean="0"/>
              <a:t>In the Add-Ins tab, click Go… and check the box for Analysis </a:t>
            </a:r>
            <a:r>
              <a:rPr lang="en-US" dirty="0" err="1" smtClean="0"/>
              <a:t>ToolPak</a:t>
            </a:r>
            <a:r>
              <a:rPr lang="en-US" dirty="0" smtClean="0"/>
              <a:t> in the Add-Ins Dialogue. Click OK.</a:t>
            </a:r>
            <a:endParaRPr lang="en-US" dirty="0"/>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8</a:t>
            </a:fld>
            <a:r>
              <a:rPr lang="en-US" dirty="0" smtClean="0"/>
              <a:t>/12</a:t>
            </a:r>
            <a:endParaRPr lang="en-US" dirty="0"/>
          </a:p>
        </p:txBody>
      </p:sp>
      <p:pic>
        <p:nvPicPr>
          <p:cNvPr id="6" name="Picture 5"/>
          <p:cNvPicPr>
            <a:picLocks noChangeAspect="1"/>
          </p:cNvPicPr>
          <p:nvPr/>
        </p:nvPicPr>
        <p:blipFill>
          <a:blip r:embed="rId2"/>
          <a:stretch>
            <a:fillRect/>
          </a:stretch>
        </p:blipFill>
        <p:spPr>
          <a:xfrm>
            <a:off x="4045222" y="1930400"/>
            <a:ext cx="5228780" cy="3508703"/>
          </a:xfrm>
          <a:prstGeom prst="rect">
            <a:avLst/>
          </a:prstGeom>
        </p:spPr>
      </p:pic>
    </p:spTree>
    <p:extLst>
      <p:ext uri="{BB962C8B-B14F-4D97-AF65-F5344CB8AC3E}">
        <p14:creationId xmlns:p14="http://schemas.microsoft.com/office/powerpoint/2010/main" val="41350966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Linear </a:t>
            </a:r>
            <a:r>
              <a:rPr lang="en-US" dirty="0" smtClean="0"/>
              <a:t>Regression: Input</a:t>
            </a:r>
            <a:endParaRPr lang="en-US" dirty="0"/>
          </a:p>
        </p:txBody>
      </p:sp>
      <p:sp>
        <p:nvSpPr>
          <p:cNvPr id="3" name="Content Placeholder 2"/>
          <p:cNvSpPr>
            <a:spLocks noGrp="1"/>
          </p:cNvSpPr>
          <p:nvPr>
            <p:ph idx="1"/>
          </p:nvPr>
        </p:nvSpPr>
        <p:spPr>
          <a:xfrm>
            <a:off x="677334" y="2160589"/>
            <a:ext cx="3744039" cy="3880773"/>
          </a:xfrm>
        </p:spPr>
        <p:txBody>
          <a:bodyPr/>
          <a:lstStyle/>
          <a:p>
            <a:r>
              <a:rPr lang="en-US" dirty="0" smtClean="0"/>
              <a:t>In </a:t>
            </a:r>
            <a:r>
              <a:rPr lang="en-US" dirty="0"/>
              <a:t>the Data </a:t>
            </a:r>
            <a:r>
              <a:rPr lang="en-US" dirty="0" smtClean="0"/>
              <a:t>tab, Click Data Analysis, choose Regression in the dialogue that pops up, and click OK.</a:t>
            </a:r>
          </a:p>
          <a:p>
            <a:r>
              <a:rPr lang="en-US" dirty="0" smtClean="0"/>
              <a:t>The Regression dialogue asks you to specify the X (blue) and Y (green) ranges.</a:t>
            </a:r>
          </a:p>
          <a:p>
            <a:r>
              <a:rPr lang="en-US" dirty="0" smtClean="0"/>
              <a:t>Since it’s only being given one column in the X range, Excel will calculate a </a:t>
            </a:r>
            <a:r>
              <a:rPr lang="en-US" i="1" dirty="0" smtClean="0"/>
              <a:t>linear</a:t>
            </a:r>
            <a:r>
              <a:rPr lang="en-US" dirty="0" smtClean="0"/>
              <a:t> regression analysis.</a:t>
            </a:r>
            <a:endParaRPr lang="en-US" dirty="0"/>
          </a:p>
        </p:txBody>
      </p:sp>
      <p:sp>
        <p:nvSpPr>
          <p:cNvPr id="4" name="Footer Placeholder 3"/>
          <p:cNvSpPr>
            <a:spLocks noGrp="1"/>
          </p:cNvSpPr>
          <p:nvPr>
            <p:ph type="ftr" sz="quarter" idx="3"/>
          </p:nvPr>
        </p:nvSpPr>
        <p:spPr/>
        <p:txBody>
          <a:bodyPr/>
          <a:lstStyle/>
          <a:p>
            <a:r>
              <a:rPr lang="en-US" smtClean="0"/>
              <a:t>MS&amp;T Physics 1135 and 2135 Labs: Regression Analysis</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9</a:t>
            </a:fld>
            <a:r>
              <a:rPr lang="en-US" dirty="0" smtClean="0"/>
              <a:t>/12</a:t>
            </a:r>
            <a:endParaRPr lang="en-US" dirty="0"/>
          </a:p>
        </p:txBody>
      </p:sp>
      <p:pic>
        <p:nvPicPr>
          <p:cNvPr id="6" name="Picture 5"/>
          <p:cNvPicPr>
            <a:picLocks noChangeAspect="1"/>
          </p:cNvPicPr>
          <p:nvPr/>
        </p:nvPicPr>
        <p:blipFill>
          <a:blip r:embed="rId2"/>
          <a:stretch>
            <a:fillRect/>
          </a:stretch>
        </p:blipFill>
        <p:spPr>
          <a:xfrm>
            <a:off x="4421373" y="1930400"/>
            <a:ext cx="4852629" cy="3479800"/>
          </a:xfrm>
          <a:prstGeom prst="rect">
            <a:avLst/>
          </a:prstGeom>
        </p:spPr>
      </p:pic>
    </p:spTree>
    <p:extLst>
      <p:ext uri="{BB962C8B-B14F-4D97-AF65-F5344CB8AC3E}">
        <p14:creationId xmlns:p14="http://schemas.microsoft.com/office/powerpoint/2010/main" val="54108192"/>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199</TotalTime>
  <Words>1120</Words>
  <Application>Microsoft Office PowerPoint</Application>
  <PresentationFormat>Widescreen</PresentationFormat>
  <Paragraphs>199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Georgia</vt:lpstr>
      <vt:lpstr>Trebuchet MS</vt:lpstr>
      <vt:lpstr>Wingdings 3</vt:lpstr>
      <vt:lpstr>Facet</vt:lpstr>
      <vt:lpstr>Regression Analysis in Microsoft Excel</vt:lpstr>
      <vt:lpstr>Background</vt:lpstr>
      <vt:lpstr>The Data</vt:lpstr>
      <vt:lpstr>Adding a Plot</vt:lpstr>
      <vt:lpstr>Adding Trendlines</vt:lpstr>
      <vt:lpstr>Notes on Trendlines</vt:lpstr>
      <vt:lpstr>Simple Statistics</vt:lpstr>
      <vt:lpstr>Adding the Regression Analysis ToolPak</vt:lpstr>
      <vt:lpstr>Linear Regression: Input</vt:lpstr>
      <vt:lpstr>Linear Regression: Output</vt:lpstr>
      <vt:lpstr>Quadratic Regression: Input</vt:lpstr>
      <vt:lpstr>Quadratic Regression: Output</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24</cp:revision>
  <dcterms:created xsi:type="dcterms:W3CDTF">2015-12-03T20:43:21Z</dcterms:created>
  <dcterms:modified xsi:type="dcterms:W3CDTF">2015-12-29T16:28:41Z</dcterms:modified>
</cp:coreProperties>
</file>